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1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279" r:id="rId51"/>
    <p:sldId id="280" r:id="rId52"/>
    <p:sldId id="295" r:id="rId53"/>
    <p:sldId id="281" r:id="rId54"/>
    <p:sldId id="282" r:id="rId55"/>
    <p:sldId id="283" r:id="rId56"/>
    <p:sldId id="285" r:id="rId57"/>
    <p:sldId id="286" r:id="rId58"/>
    <p:sldId id="351" r:id="rId59"/>
    <p:sldId id="287" r:id="rId60"/>
    <p:sldId id="288" r:id="rId61"/>
    <p:sldId id="289" r:id="rId62"/>
    <p:sldId id="290" r:id="rId63"/>
    <p:sldId id="300" r:id="rId64"/>
    <p:sldId id="29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6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3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0296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73297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3673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7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1443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1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9311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9A2AE01-170B-4670-98DA-DDAFFE7A299A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93C5C86-4434-40AA-8A55-EC5E2F3E5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8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blog.selfshadow.com/publications/s2013-shading-course/karis/s2013_pbs_epic_slid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filmicworlds.com/blog/everything-is-shin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ilmicworlds.com/blog/everything-has-fresnel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l.com/brdf/" TargetMode="External"/><Relationship Id="rId2" Type="http://schemas.openxmlformats.org/officeDocument/2006/relationships/hyperlink" Target="http://quixel.se/megasca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isney-animation.s3.amazonaws.com/library/s2012_pbs_disney_brdf_notes_v2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graphicrants.blogspot.fr/2013/08/specular-brdf-referenc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eblagarde.files.wordpress.com/2014/04/dontnodgraphicchartforunrealengine4.png" TargetMode="External"/><Relationship Id="rId7" Type="http://schemas.openxmlformats.org/officeDocument/2006/relationships/hyperlink" Target="https://seblagarde.wordpress.com/2011/08/17/feeding-a-physical-based-lighting-mode/" TargetMode="External"/><Relationship Id="rId2" Type="http://schemas.openxmlformats.org/officeDocument/2006/relationships/hyperlink" Target="https://docs.unity3d.com/Manual/StandardShaderMaterialChar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rydriscoll.com/2009/01/25/energy-conservation-in-games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seweb.ucsd.edu/~ravir/papers/envmap/envmap.pdf" TargetMode="External"/><Relationship Id="rId2" Type="http://schemas.openxmlformats.org/officeDocument/2006/relationships/hyperlink" Target="https://dickyjim.wordpress.com/2013/09/04/spherical-harmonics-for-beginn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rydriscoll.com/2009/01/25/energy-conservation-in-games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#!PBR/Lighting" TargetMode="External"/><Relationship Id="rId2" Type="http://schemas.openxmlformats.org/officeDocument/2006/relationships/hyperlink" Target="https://learnopengl.com/#!PBR/Theo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opengl.com/#!PBR/IBL/Specular-IBL" TargetMode="External"/><Relationship Id="rId4" Type="http://schemas.openxmlformats.org/officeDocument/2006/relationships/hyperlink" Target="https://learnopengl.com/#!PBR/IBL/Diffuse-irradiance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jmonkeyengine.org/299803/physically-based-rendering-part-one/" TargetMode="External"/><Relationship Id="rId3" Type="http://schemas.openxmlformats.org/officeDocument/2006/relationships/hyperlink" Target="https://www.marmoset.co/toolbag/learn/pbr-theory" TargetMode="External"/><Relationship Id="rId7" Type="http://schemas.openxmlformats.org/officeDocument/2006/relationships/hyperlink" Target="https://seblagarde.wordpress.com/2011/08/17/feeding-a-physical-based-lighting-mode/" TargetMode="External"/><Relationship Id="rId2" Type="http://schemas.openxmlformats.org/officeDocument/2006/relationships/hyperlink" Target="http://blog.selfshadow.com/publications/s2013-shading-course/karis/s2013_pbs_epic_slid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blagarde.wordpress.com/2011/08/17/hello-world/" TargetMode="External"/><Relationship Id="rId5" Type="http://schemas.openxmlformats.org/officeDocument/2006/relationships/hyperlink" Target="http://blog.selfshadow.com/publications/s2013-shading-course/karis/s2013_pbs_epic_notes_v2.pdf" TargetMode="External"/><Relationship Id="rId10" Type="http://schemas.openxmlformats.org/officeDocument/2006/relationships/hyperlink" Target="http://jmonkeyengine.org/301308/physically-based-rendering-part-3/" TargetMode="External"/><Relationship Id="rId4" Type="http://schemas.openxmlformats.org/officeDocument/2006/relationships/hyperlink" Target="http://www.marmoset.co/toolbag/learn/pbr-practice" TargetMode="External"/><Relationship Id="rId9" Type="http://schemas.openxmlformats.org/officeDocument/2006/relationships/hyperlink" Target="http://jmonkeyengine.org/300495/physically-based-rendering-part-tw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Physically-Based </a:t>
            </a:r>
            <a:r>
              <a:rPr lang="en-US" dirty="0" smtClean="0"/>
              <a:t>Rendering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9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Surface (diffuse) color</a:t>
            </a:r>
          </a:p>
          <a:p>
            <a:pPr lvl="1"/>
            <a:r>
              <a:rPr lang="en-US" dirty="0" smtClean="0"/>
              <a:t>Color of the surface under 100% white light</a:t>
            </a:r>
          </a:p>
          <a:p>
            <a:pPr lvl="1"/>
            <a:r>
              <a:rPr lang="en-US" dirty="0" smtClean="0"/>
              <a:t>Often other effects baked in, like ambient occlusion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Specular (gloss) map</a:t>
            </a:r>
          </a:p>
          <a:p>
            <a:pPr lvl="1"/>
            <a:r>
              <a:rPr lang="en-US" dirty="0" smtClean="0"/>
              <a:t>How “reflective” the surface is, per pixel</a:t>
            </a:r>
          </a:p>
          <a:p>
            <a:pPr lvl="1"/>
            <a:r>
              <a:rPr lang="en-US" dirty="0" smtClean="0"/>
              <a:t>Potentially RGB texture for colored reflections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Normal 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school – Surface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0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are unnaturally bright</a:t>
            </a:r>
          </a:p>
          <a:p>
            <a:pPr lvl="1"/>
            <a:r>
              <a:rPr lang="en-US" dirty="0"/>
              <a:t>Ambient + Diffuse + Specular?  </a:t>
            </a:r>
          </a:p>
          <a:p>
            <a:pPr lvl="1"/>
            <a:r>
              <a:rPr lang="en-US" dirty="0"/>
              <a:t>Too much light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A surface can’t reflect more light (energy) than it receives</a:t>
            </a:r>
          </a:p>
          <a:p>
            <a:pPr lvl="1"/>
            <a:r>
              <a:rPr lang="en-US" dirty="0" smtClean="0"/>
              <a:t>Law of conservation of energy</a:t>
            </a:r>
          </a:p>
          <a:p>
            <a:pPr lvl="1"/>
            <a:r>
              <a:rPr lang="en-US" dirty="0" smtClean="0"/>
              <a:t>Technically reflects less - some turns into heat</a:t>
            </a:r>
          </a:p>
          <a:p>
            <a:pPr lvl="1"/>
            <a:r>
              <a:rPr lang="en-US" dirty="0" smtClean="0"/>
              <a:t>(But that’s mostly irrelevant to us)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school issues -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1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Artists have many “knobs” to tweak</a:t>
            </a:r>
          </a:p>
          <a:p>
            <a:pPr lvl="1"/>
            <a:r>
              <a:rPr lang="en-US" dirty="0" smtClean="0"/>
              <a:t>Ambient &amp; diffuse color, reflectivity, </a:t>
            </a:r>
            <a:r>
              <a:rPr lang="en-US" dirty="0" err="1" smtClean="0"/>
              <a:t>specularity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Can be time consuming to get it all correct</a:t>
            </a:r>
          </a:p>
          <a:p>
            <a:pPr lvl="1"/>
            <a:r>
              <a:rPr lang="en-US" dirty="0" smtClean="0"/>
              <a:t>Lots of guesswork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Often tweaked for a certain environment</a:t>
            </a:r>
          </a:p>
          <a:p>
            <a:pPr lvl="1"/>
            <a:r>
              <a:rPr lang="en-US" dirty="0" smtClean="0"/>
              <a:t>Great “daytime” material != great “night” material</a:t>
            </a:r>
          </a:p>
          <a:p>
            <a:pPr lvl="1"/>
            <a:endParaRPr lang="en-US" dirty="0"/>
          </a:p>
          <a:p>
            <a:r>
              <a:rPr lang="en-US" dirty="0" smtClean="0"/>
              <a:t>Breaking the laws of physics</a:t>
            </a:r>
          </a:p>
          <a:p>
            <a:pPr lvl="1"/>
            <a:r>
              <a:rPr lang="en-US" dirty="0" smtClean="0"/>
              <a:t>Finally lighting usually physically inaccurate</a:t>
            </a:r>
          </a:p>
          <a:p>
            <a:pPr lvl="1"/>
            <a:r>
              <a:rPr lang="en-US" dirty="0"/>
              <a:t>Unless artists are doing </a:t>
            </a:r>
            <a:r>
              <a:rPr lang="en-US" dirty="0" smtClean="0"/>
              <a:t>math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school issues – Asset </a:t>
            </a:r>
            <a:r>
              <a:rPr lang="en-US" dirty="0"/>
              <a:t>c</a:t>
            </a:r>
            <a:r>
              <a:rPr lang="en-US" dirty="0" smtClean="0"/>
              <a:t>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9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PBR reduces the impact of these issues:</a:t>
            </a:r>
          </a:p>
          <a:p>
            <a:pPr lvl="1"/>
            <a:r>
              <a:rPr lang="en-US" dirty="0" smtClean="0"/>
              <a:t>More accurate lighting on objects</a:t>
            </a:r>
          </a:p>
          <a:p>
            <a:pPr lvl="1"/>
            <a:r>
              <a:rPr lang="en-US" dirty="0" smtClean="0"/>
              <a:t>More realistic materials</a:t>
            </a:r>
          </a:p>
          <a:p>
            <a:pPr lvl="1"/>
            <a:r>
              <a:rPr lang="en-US" dirty="0" smtClean="0"/>
              <a:t>Predictable workflow for artists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 uses punctual light sources</a:t>
            </a:r>
          </a:p>
          <a:p>
            <a:pPr lvl="1"/>
            <a:r>
              <a:rPr lang="en-US" dirty="0" smtClean="0"/>
              <a:t>Because the math is fast</a:t>
            </a:r>
          </a:p>
          <a:p>
            <a:pPr lvl="1"/>
            <a:r>
              <a:rPr lang="en-US" dirty="0" smtClean="0"/>
              <a:t>And they mostly do what we need</a:t>
            </a:r>
          </a:p>
          <a:p>
            <a:pPr lvl="1"/>
            <a:r>
              <a:rPr lang="en-US" dirty="0" smtClean="0"/>
              <a:t>Some engines support real-time area lights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PBR to the rescue!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Bidirectional Reflectance Distribution Functions</a:t>
            </a:r>
          </a:p>
          <a:p>
            <a:endParaRPr lang="en-US" dirty="0" smtClean="0"/>
          </a:p>
          <a:p>
            <a:r>
              <a:rPr lang="en-US" dirty="0" err="1" smtClean="0"/>
              <a:t>Microfacet</a:t>
            </a:r>
            <a:r>
              <a:rPr lang="en-US" dirty="0" smtClean="0"/>
              <a:t> theory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Fresnel term</a:t>
            </a:r>
          </a:p>
          <a:p>
            <a:endParaRPr lang="en-US" dirty="0"/>
          </a:p>
          <a:p>
            <a:r>
              <a:rPr lang="en-US" dirty="0"/>
              <a:t>Image-Based </a:t>
            </a:r>
            <a:r>
              <a:rPr lang="en-US" dirty="0" smtClean="0"/>
              <a:t>Lighting</a:t>
            </a:r>
          </a:p>
          <a:p>
            <a:endParaRPr lang="en-US" dirty="0"/>
          </a:p>
          <a:p>
            <a:r>
              <a:rPr lang="en-US" dirty="0" smtClean="0"/>
              <a:t>Energy conservation</a:t>
            </a:r>
          </a:p>
          <a:p>
            <a:endParaRPr lang="en-US" dirty="0"/>
          </a:p>
          <a:p>
            <a:r>
              <a:rPr lang="en-US" dirty="0" smtClean="0"/>
              <a:t>Real-World Material Parameters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up PBR?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0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Diffusion – Light scattering</a:t>
            </a:r>
          </a:p>
          <a:p>
            <a:r>
              <a:rPr lang="en-US" dirty="0" smtClean="0"/>
              <a:t>Reflection – Light bouncing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Need functions to calculate: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light diffuses</a:t>
            </a:r>
          </a:p>
          <a:p>
            <a:pPr lvl="1"/>
            <a:r>
              <a:rPr lang="en-US" dirty="0" smtClean="0"/>
              <a:t>How light reflects</a:t>
            </a:r>
          </a:p>
          <a:p>
            <a:endParaRPr lang="en-US" dirty="0"/>
          </a:p>
          <a:p>
            <a:r>
              <a:rPr lang="en-US" dirty="0" smtClean="0"/>
              <a:t>Also need to define surface color (albedo)</a:t>
            </a:r>
            <a:endParaRPr lang="en-US" dirty="0"/>
          </a:p>
          <a:p>
            <a:r>
              <a:rPr lang="en-US" dirty="0" smtClean="0"/>
              <a:t>And incoming light color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&amp; reflection</a:t>
            </a:r>
            <a:endParaRPr lang="en-US" dirty="0"/>
          </a:p>
        </p:txBody>
      </p:sp>
      <p:pic>
        <p:nvPicPr>
          <p:cNvPr id="2050" name="Picture 2" descr="http://www.marmoset.co/wp-content/uploads/pbr_theory_refl_di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41" y="1257618"/>
            <a:ext cx="3034959" cy="16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7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Bidirectional Reflectance Distribution </a:t>
            </a:r>
            <a:r>
              <a:rPr lang="en-US" sz="2500" dirty="0" smtClean="0"/>
              <a:t>Functions</a:t>
            </a:r>
          </a:p>
          <a:p>
            <a:pPr lvl="1"/>
            <a:r>
              <a:rPr lang="en-US" dirty="0" smtClean="0"/>
              <a:t>Defines how light is reflected at a surface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Many different BRDF options exist</a:t>
            </a:r>
          </a:p>
          <a:p>
            <a:pPr lvl="1"/>
            <a:r>
              <a:rPr lang="en-US" dirty="0" smtClean="0"/>
              <a:t>Each is used for slightly different purposes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PBR uses them to compute </a:t>
            </a:r>
            <a:br>
              <a:rPr lang="en-US" dirty="0" smtClean="0"/>
            </a:br>
            <a:r>
              <a:rPr lang="en-US" i="1" dirty="0" smtClean="0"/>
              <a:t>diffuse</a:t>
            </a:r>
            <a:r>
              <a:rPr lang="en-US" dirty="0" smtClean="0"/>
              <a:t> and </a:t>
            </a:r>
            <a:r>
              <a:rPr lang="en-US" i="1" dirty="0" smtClean="0"/>
              <a:t>specular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BRDF</a:t>
            </a:r>
            <a:endParaRPr lang="en-US" dirty="0"/>
          </a:p>
        </p:txBody>
      </p:sp>
      <p:pic>
        <p:nvPicPr>
          <p:cNvPr id="3074" name="Picture 2" descr="Diffuse refl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45" y="4271335"/>
            <a:ext cx="2947855" cy="22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191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Good old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  </a:t>
                </a:r>
                <a:r>
                  <a:rPr lang="en-US" dirty="0" smtClean="0"/>
                  <a:t>is back!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Isn’t that just an approximation?</a:t>
                </a:r>
              </a:p>
              <a:p>
                <a:pPr lvl="1"/>
                <a:r>
                  <a:rPr lang="en-US" dirty="0" smtClean="0"/>
                  <a:t>Yup, but it’s a pretty good one – and it’s fast</a:t>
                </a:r>
              </a:p>
              <a:p>
                <a:pPr lvl="1"/>
                <a:r>
                  <a:rPr lang="en-US" dirty="0" smtClean="0"/>
                  <a:t>Good enough for PBR engines like Unreal &amp; Unity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BRDF Examples:</a:t>
                </a:r>
              </a:p>
              <a:p>
                <a:pPr lvl="1"/>
                <a:r>
                  <a:rPr lang="en-US" dirty="0" smtClean="0"/>
                  <a:t>From Epic’s </a:t>
                </a:r>
                <a:r>
                  <a:rPr lang="en-US" dirty="0" smtClean="0">
                    <a:hlinkClick r:id="rId2"/>
                  </a:rPr>
                  <a:t>slides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More sophisticated</a:t>
                </a:r>
                <a:br>
                  <a:rPr lang="en-US" dirty="0" smtClean="0"/>
                </a:br>
                <a:r>
                  <a:rPr lang="en-US" dirty="0" smtClean="0"/>
                  <a:t> BRDF wasn’t worth</a:t>
                </a:r>
                <a:br>
                  <a:rPr lang="en-US" dirty="0" smtClean="0"/>
                </a:br>
                <a:r>
                  <a:rPr lang="en-US" dirty="0" smtClean="0"/>
                  <a:t> computation cost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2022" b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BRDF - Lambert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5" y="3945821"/>
            <a:ext cx="44862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</a:t>
            </a:r>
            <a:r>
              <a:rPr lang="en-US" dirty="0" smtClean="0"/>
              <a:t>surface must </a:t>
            </a:r>
            <a:r>
              <a:rPr lang="en-US" dirty="0"/>
              <a:t>account for </a:t>
            </a:r>
            <a:r>
              <a:rPr lang="en-US" dirty="0" smtClean="0"/>
              <a:t>reflections</a:t>
            </a:r>
            <a:endParaRPr lang="en-US" dirty="0"/>
          </a:p>
          <a:p>
            <a:pPr lvl="1"/>
            <a:r>
              <a:rPr lang="en-US" dirty="0" smtClean="0"/>
              <a:t>But we don’t always want </a:t>
            </a:r>
            <a:r>
              <a:rPr lang="en-US" i="1" dirty="0" smtClean="0"/>
              <a:t>perfect</a:t>
            </a:r>
            <a:r>
              <a:rPr lang="en-US" dirty="0" smtClean="0"/>
              <a:t> reflections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surfaces are rough </a:t>
            </a:r>
          </a:p>
          <a:p>
            <a:pPr lvl="1"/>
            <a:r>
              <a:rPr lang="en-US" dirty="0" smtClean="0"/>
              <a:t>Often what we think of as “less shiny”</a:t>
            </a:r>
          </a:p>
          <a:p>
            <a:pPr lvl="1"/>
            <a:r>
              <a:rPr lang="en-US" dirty="0" smtClean="0"/>
              <a:t>Rough </a:t>
            </a:r>
            <a:r>
              <a:rPr lang="en-US" dirty="0"/>
              <a:t>surfaces actually have “blurry” </a:t>
            </a:r>
            <a:r>
              <a:rPr lang="en-US" dirty="0" smtClean="0"/>
              <a:t>reflections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 general, everything reflects light</a:t>
            </a:r>
          </a:p>
          <a:p>
            <a:pPr lvl="1"/>
            <a:r>
              <a:rPr lang="en-US" dirty="0" smtClean="0"/>
              <a:t>That’s how you can see it</a:t>
            </a:r>
          </a:p>
          <a:p>
            <a:pPr lvl="1"/>
            <a:r>
              <a:rPr lang="en-US" dirty="0" smtClean="0"/>
              <a:t>It’s </a:t>
            </a:r>
            <a:r>
              <a:rPr lang="en-US" i="1" dirty="0" smtClean="0"/>
              <a:t>how</a:t>
            </a:r>
            <a:r>
              <a:rPr lang="en-US" dirty="0" smtClean="0"/>
              <a:t> the light is reflected that matters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BRDF - </a:t>
            </a:r>
            <a:r>
              <a:rPr lang="en-US" dirty="0" err="1" smtClean="0"/>
              <a:t>Microfacets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5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capture real-world diffuse &amp; specular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a camera and a light polarizer</a:t>
            </a:r>
          </a:p>
          <a:p>
            <a:endParaRPr lang="en-US" dirty="0"/>
          </a:p>
          <a:p>
            <a:r>
              <a:rPr lang="en-US" dirty="0" smtClean="0"/>
              <a:t>Example: An obviously shiny plate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</a:t>
            </a:r>
            <a:r>
              <a:rPr lang="en-US" dirty="0" smtClean="0">
                <a:hlinkClick r:id="rId2"/>
              </a:rPr>
              <a:t>Everything is Shiny</a:t>
            </a:r>
            <a:endParaRPr lang="en-US" dirty="0"/>
          </a:p>
        </p:txBody>
      </p:sp>
      <p:pic>
        <p:nvPicPr>
          <p:cNvPr id="1026" name="Picture 2" descr="http://filmicgames.com/Images/PolarizedDiffSpec/AllSpec/img-16-ma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8" y="3534535"/>
            <a:ext cx="2199524" cy="1476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micgames.com/Images/PolarizedDiffSpec/AllSpec/img-16-di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67" y="3534535"/>
            <a:ext cx="2199523" cy="1476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ilmicgames.com/Images/PolarizedDiffSpec/AllSpec/img-16-spe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15" y="3534535"/>
            <a:ext cx="2199523" cy="1476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3346" y="513964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Regular picture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61521" y="513964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Diffuse Light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01843" y="513964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Specular Reflection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4162" y="5941829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everything has Fresnel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0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a more physically accurate interaction between light and surfaces</a:t>
            </a:r>
          </a:p>
          <a:p>
            <a:pPr lvl="1"/>
            <a:r>
              <a:rPr lang="en-US" dirty="0" smtClean="0"/>
              <a:t>Sometimes called “Physically </a:t>
            </a:r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i="1" dirty="0" smtClean="0"/>
              <a:t>Shading</a:t>
            </a:r>
            <a:r>
              <a:rPr lang="en-US" dirty="0" smtClean="0"/>
              <a:t>” (PBS)</a:t>
            </a:r>
          </a:p>
          <a:p>
            <a:endParaRPr lang="en-US" dirty="0"/>
          </a:p>
          <a:p>
            <a:r>
              <a:rPr lang="en-US" dirty="0" smtClean="0"/>
              <a:t>Not one specific implementation</a:t>
            </a:r>
          </a:p>
          <a:p>
            <a:pPr lvl="1"/>
            <a:r>
              <a:rPr lang="en-US" dirty="0" smtClean="0"/>
              <a:t>Engines often handle PBR slightly differently</a:t>
            </a:r>
          </a:p>
          <a:p>
            <a:pPr lvl="1"/>
            <a:r>
              <a:rPr lang="en-US" dirty="0" smtClean="0"/>
              <a:t>All have the same goals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Physically Based Rendering (PBR)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5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Cardboard is shiny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Cloth is shiny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Shiny – More Stuff</a:t>
            </a:r>
            <a:endParaRPr lang="en-US" dirty="0"/>
          </a:p>
        </p:txBody>
      </p:sp>
      <p:pic>
        <p:nvPicPr>
          <p:cNvPr id="2050" name="Picture 2" descr="http://filmicgames.com/Images/PolarizedDiffSpec/AllSpec/img-09-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18" y="2064564"/>
            <a:ext cx="2199524" cy="12366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ilmicgames.com/Images/PolarizedDiffSpec/AllSpec/img-09-di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2064564"/>
            <a:ext cx="2191385" cy="12320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ilmicgames.com/Images/PolarizedDiffSpec/AllSpec/img-09-spe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93" y="2064564"/>
            <a:ext cx="2191385" cy="12320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ilmicgames.com/Images/PolarizedDiffSpec/AllSpec/img-06-ma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18" y="4310163"/>
            <a:ext cx="2199524" cy="14761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filmicgames.com/Images/PolarizedDiffSpec/AllSpec/img-06-dif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4310163"/>
            <a:ext cx="2191385" cy="147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ilmicgames.com/Images/PolarizedDiffSpec/AllSpec/img-06-spe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93" y="4310163"/>
            <a:ext cx="2191385" cy="147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2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real surfaces aren’t perfectly smooth</a:t>
            </a:r>
          </a:p>
          <a:p>
            <a:pPr lvl="1"/>
            <a:r>
              <a:rPr lang="en-US" dirty="0" smtClean="0"/>
              <a:t>Actually have tiny imperfections which reflect light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Microfacets</a:t>
            </a:r>
            <a:r>
              <a:rPr lang="en-US" dirty="0" smtClean="0"/>
              <a:t>: Surfaces made up of tiny planes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microfacet</a:t>
            </a:r>
            <a:r>
              <a:rPr lang="en-US" dirty="0" smtClean="0"/>
              <a:t> reflects light</a:t>
            </a:r>
          </a:p>
          <a:p>
            <a:pPr lvl="1"/>
            <a:r>
              <a:rPr lang="en-US" dirty="0" smtClean="0"/>
              <a:t>But not all face the camera</a:t>
            </a:r>
          </a:p>
          <a:p>
            <a:pPr lvl="1"/>
            <a:r>
              <a:rPr lang="en-US" dirty="0" smtClean="0"/>
              <a:t>Hence blurred reflections</a:t>
            </a:r>
          </a:p>
          <a:p>
            <a:pPr lvl="1"/>
            <a:endParaRPr lang="en-US" dirty="0"/>
          </a:p>
          <a:p>
            <a:r>
              <a:rPr lang="en-US" dirty="0" smtClean="0"/>
              <a:t>Need to define surface’s</a:t>
            </a:r>
            <a:br>
              <a:rPr lang="en-US" dirty="0" smtClean="0"/>
            </a:br>
            <a:r>
              <a:rPr lang="en-US" dirty="0" smtClean="0"/>
              <a:t>overall roughness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Microfacet</a:t>
            </a:r>
            <a:r>
              <a:rPr lang="en-US" dirty="0" smtClean="0"/>
              <a:t> theory</a:t>
            </a:r>
            <a:endParaRPr lang="en-US" dirty="0"/>
          </a:p>
        </p:txBody>
      </p:sp>
      <p:pic>
        <p:nvPicPr>
          <p:cNvPr id="4098" name="Picture 2" descr="http://www.marmoset.co/wp-content/uploads/pbr_theory_microsur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88" y="3690156"/>
            <a:ext cx="4183005" cy="258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Microfacet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5122" name="Picture 2" descr="http://www.marmoset.co/wp-content/uploads/microcompare0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2976"/>
            <a:ext cx="8229600" cy="31439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Roughness determines how blurry the reflection ends up being</a:t>
            </a:r>
          </a:p>
          <a:p>
            <a:pPr lvl="1"/>
            <a:r>
              <a:rPr lang="en-US" dirty="0" smtClean="0"/>
              <a:t>Very artist-driven – what does the surface look like?</a:t>
            </a:r>
          </a:p>
          <a:p>
            <a:pPr lvl="1"/>
            <a:endParaRPr lang="en-US" dirty="0"/>
          </a:p>
          <a:p>
            <a:r>
              <a:rPr lang="en-US" dirty="0" smtClean="0"/>
              <a:t>What about overall </a:t>
            </a:r>
            <a:r>
              <a:rPr lang="en-US" i="1" dirty="0" smtClean="0"/>
              <a:t>reflectivity?</a:t>
            </a:r>
          </a:p>
          <a:p>
            <a:pPr lvl="1"/>
            <a:r>
              <a:rPr lang="en-US" dirty="0" smtClean="0"/>
              <a:t>Defining how inherently reflective a surface is</a:t>
            </a:r>
          </a:p>
          <a:p>
            <a:pPr lvl="1"/>
            <a:r>
              <a:rPr lang="en-US" dirty="0" smtClean="0"/>
              <a:t>This depends greatly on the type of surface</a:t>
            </a:r>
          </a:p>
          <a:p>
            <a:pPr lvl="1"/>
            <a:r>
              <a:rPr lang="en-US" dirty="0" smtClean="0"/>
              <a:t>Very physics-dependent</a:t>
            </a:r>
          </a:p>
          <a:p>
            <a:pPr lvl="1"/>
            <a:endParaRPr lang="en-US" dirty="0"/>
          </a:p>
          <a:p>
            <a:r>
              <a:rPr lang="en-US" dirty="0" smtClean="0"/>
              <a:t>Controlled through a “</a:t>
            </a:r>
            <a:r>
              <a:rPr lang="en-US" dirty="0" err="1" smtClean="0"/>
              <a:t>metalness</a:t>
            </a:r>
            <a:r>
              <a:rPr lang="en-US" dirty="0" smtClean="0"/>
              <a:t>” parameter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reflectivity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Real-world objects are either:</a:t>
            </a:r>
          </a:p>
          <a:p>
            <a:pPr lvl="1"/>
            <a:r>
              <a:rPr lang="en-US" i="1" dirty="0" smtClean="0"/>
              <a:t>Metallic</a:t>
            </a:r>
            <a:r>
              <a:rPr lang="en-US" dirty="0" smtClean="0"/>
              <a:t> – Conductive metals (very reflective)</a:t>
            </a:r>
          </a:p>
          <a:p>
            <a:pPr lvl="1"/>
            <a:r>
              <a:rPr lang="en-US" i="1" dirty="0"/>
              <a:t>Dielectric</a:t>
            </a:r>
            <a:r>
              <a:rPr lang="en-US" dirty="0"/>
              <a:t> – </a:t>
            </a:r>
            <a:r>
              <a:rPr lang="en-US" dirty="0" smtClean="0"/>
              <a:t>Plastic, </a:t>
            </a:r>
            <a:r>
              <a:rPr lang="en-US" dirty="0"/>
              <a:t>rubber, etc. (less reflective)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Metalness</a:t>
            </a:r>
            <a:r>
              <a:rPr lang="en-US" dirty="0" smtClean="0"/>
              <a:t>, huh?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3960"/>
          <a:stretch/>
        </p:blipFill>
        <p:spPr>
          <a:xfrm>
            <a:off x="1000124" y="3177463"/>
            <a:ext cx="7143751" cy="2893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43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Lots of work has gone into sampling </a:t>
            </a:r>
            <a:br>
              <a:rPr lang="en-US" dirty="0" smtClean="0"/>
            </a:br>
            <a:r>
              <a:rPr lang="en-US" dirty="0" smtClean="0"/>
              <a:t>real-world materials, BRDFs, etc.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Quixel </a:t>
            </a:r>
            <a:r>
              <a:rPr lang="en-US" dirty="0" err="1" smtClean="0">
                <a:hlinkClick r:id="rId2"/>
              </a:rPr>
              <a:t>Megascans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MERL 100</a:t>
            </a:r>
            <a:endParaRPr lang="en-US" dirty="0" smtClean="0"/>
          </a:p>
          <a:p>
            <a:pPr lvl="1"/>
            <a:r>
              <a:rPr lang="en-US" dirty="0" smtClean="0"/>
              <a:t>Mitsubishi Electric Research Laboratories</a:t>
            </a:r>
          </a:p>
          <a:p>
            <a:pPr lvl="1"/>
            <a:r>
              <a:rPr lang="en-US" dirty="0" smtClean="0"/>
              <a:t>Captured 100 different material samples</a:t>
            </a:r>
          </a:p>
          <a:p>
            <a:pPr lvl="1"/>
            <a:r>
              <a:rPr lang="en-US" dirty="0" smtClean="0"/>
              <a:t>BRDF data available freely online</a:t>
            </a:r>
          </a:p>
          <a:p>
            <a:pPr lvl="1"/>
            <a:endParaRPr lang="en-US" dirty="0"/>
          </a:p>
          <a:p>
            <a:r>
              <a:rPr lang="en-US" dirty="0" smtClean="0"/>
              <a:t>Disney’s </a:t>
            </a:r>
            <a:r>
              <a:rPr lang="en-US" dirty="0" smtClean="0">
                <a:hlinkClick r:id="rId4"/>
              </a:rPr>
              <a:t>2012 paper </a:t>
            </a:r>
            <a:r>
              <a:rPr lang="en-US" dirty="0" smtClean="0"/>
              <a:t>on PBS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Determining </a:t>
            </a:r>
            <a:r>
              <a:rPr lang="en-US" dirty="0" err="1" smtClean="0"/>
              <a:t>metalness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87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Widely used specular BRDF:</a:t>
                </a:r>
              </a:p>
              <a:p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109728" indent="0">
                  <a:buNone/>
                </a:pPr>
                <a:endParaRPr lang="en-US" dirty="0"/>
              </a:p>
              <a:p>
                <a:r>
                  <a:rPr lang="en-US" dirty="0" smtClean="0"/>
                  <a:t>Where:</a:t>
                </a:r>
              </a:p>
              <a:p>
                <a:pPr lvl="1"/>
                <a:r>
                  <a:rPr lang="en-US" b="1" dirty="0" smtClean="0"/>
                  <a:t>L</a:t>
                </a:r>
                <a:r>
                  <a:rPr lang="en-US" dirty="0" smtClean="0"/>
                  <a:t> is the vector to the light</a:t>
                </a:r>
              </a:p>
              <a:p>
                <a:pPr lvl="1"/>
                <a:r>
                  <a:rPr lang="en-US" b="1" dirty="0" smtClean="0"/>
                  <a:t>V</a:t>
                </a:r>
                <a:r>
                  <a:rPr lang="en-US" dirty="0" smtClean="0"/>
                  <a:t> is the vector to the camera</a:t>
                </a:r>
              </a:p>
              <a:p>
                <a:pPr lvl="1"/>
                <a:r>
                  <a:rPr lang="en-US" b="1" dirty="0" smtClean="0"/>
                  <a:t>H</a:t>
                </a:r>
                <a:r>
                  <a:rPr lang="en-US" dirty="0" smtClean="0"/>
                  <a:t> is the half-angle vector ( V + L / 2 )</a:t>
                </a:r>
              </a:p>
              <a:p>
                <a:pPr lvl="1"/>
                <a:r>
                  <a:rPr lang="en-US" b="1" dirty="0" smtClean="0"/>
                  <a:t>N</a:t>
                </a:r>
                <a:r>
                  <a:rPr lang="en-US" dirty="0" smtClean="0"/>
                  <a:t> is the surface normal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Microfacet</a:t>
            </a:r>
            <a:r>
              <a:rPr lang="en-US" dirty="0" smtClean="0"/>
              <a:t> BRDF: Cook-Torrance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109728" indent="0">
                  <a:buNone/>
                </a:pPr>
                <a:endParaRPr lang="en-US" dirty="0"/>
              </a:p>
              <a:p>
                <a:r>
                  <a:rPr lang="en-US" i="1" dirty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 </a:t>
                </a:r>
                <a:r>
                  <a:rPr lang="en-US" dirty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(h)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/>
                  <a:t>is the Specular Distribution term</a:t>
                </a:r>
              </a:p>
              <a:p>
                <a:pPr lvl="1"/>
                <a:endParaRPr lang="en-US" i="1" dirty="0" smtClean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i="1" dirty="0" smtClean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 </a:t>
                </a:r>
                <a:r>
                  <a:rPr lang="en-US" dirty="0" smtClean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dirty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dirty="0" smtClean="0">
                    <a:solidFill>
                      <a:schemeClr val="accent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h)</a:t>
                </a:r>
                <a:r>
                  <a:rPr lang="en-US" dirty="0" smtClean="0"/>
                  <a:t> is the Fresnel term</a:t>
                </a:r>
              </a:p>
              <a:p>
                <a:pPr lvl="1"/>
                <a:endParaRPr lang="en-US" i="1" dirty="0" smtClean="0">
                  <a:solidFill>
                    <a:srgbClr val="92D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i="1" dirty="0" smtClean="0">
                    <a:solidFill>
                      <a:srgbClr val="92D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  <a:r>
                  <a:rPr lang="en-US" dirty="0" smtClean="0">
                    <a:solidFill>
                      <a:srgbClr val="92D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(l, v, h)</a:t>
                </a:r>
                <a:r>
                  <a:rPr lang="en-US" dirty="0" smtClean="0"/>
                  <a:t> is Geometric Shadowing term</a:t>
                </a:r>
              </a:p>
              <a:p>
                <a:pPr marL="109728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Microfacet</a:t>
            </a:r>
            <a:r>
              <a:rPr lang="en-US" dirty="0" smtClean="0"/>
              <a:t> BRDF: Cook-Torrance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59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</a:t>
            </a:r>
            <a:r>
              <a:rPr lang="en-US" dirty="0" smtClean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(h)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Specular Distribution term</a:t>
            </a:r>
          </a:p>
          <a:p>
            <a:pPr lvl="1"/>
            <a:r>
              <a:rPr lang="en-US" dirty="0" smtClean="0"/>
              <a:t>Often Trowbridge-Reitz (GGX)</a:t>
            </a:r>
          </a:p>
          <a:p>
            <a:pPr lvl="1"/>
            <a:r>
              <a:rPr lang="en-US" dirty="0" smtClean="0"/>
              <a:t>Looks better than </a:t>
            </a:r>
            <a:r>
              <a:rPr lang="en-US" dirty="0" err="1" smtClean="0"/>
              <a:t>Blinn-Phong</a:t>
            </a:r>
            <a:endParaRPr lang="en-US" dirty="0" smtClean="0"/>
          </a:p>
          <a:p>
            <a:pPr lvl="1"/>
            <a:endParaRPr lang="en-US" i="1" dirty="0" smtClean="0">
              <a:solidFill>
                <a:schemeClr val="accent3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 </a:t>
            </a:r>
            <a:r>
              <a:rPr lang="en-US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h)</a:t>
            </a:r>
            <a:r>
              <a:rPr lang="en-US" dirty="0" smtClean="0"/>
              <a:t> Fresnel term</a:t>
            </a:r>
          </a:p>
          <a:p>
            <a:pPr lvl="1"/>
            <a:r>
              <a:rPr lang="en-US" dirty="0" err="1" smtClean="0"/>
              <a:t>Schlick</a:t>
            </a:r>
            <a:r>
              <a:rPr lang="en-US" dirty="0" smtClean="0"/>
              <a:t> approximation – faster, almost identical</a:t>
            </a:r>
          </a:p>
          <a:p>
            <a:pPr lvl="1"/>
            <a:endParaRPr lang="en-US" i="1" dirty="0" smtClean="0">
              <a:solidFill>
                <a:srgbClr val="92D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i="1" dirty="0" smtClean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 </a:t>
            </a:r>
            <a:r>
              <a:rPr lang="en-US" dirty="0" smtClean="0">
                <a:solidFill>
                  <a:srgbClr val="92D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(l, v, h)</a:t>
            </a:r>
            <a:r>
              <a:rPr lang="en-US" dirty="0" smtClean="0"/>
              <a:t> Geometric Shadowing term</a:t>
            </a:r>
          </a:p>
          <a:p>
            <a:pPr lvl="1"/>
            <a:r>
              <a:rPr lang="en-US" dirty="0" err="1" smtClean="0"/>
              <a:t>Schlick</a:t>
            </a:r>
            <a:r>
              <a:rPr lang="en-US" dirty="0" smtClean="0"/>
              <a:t>-GGX, which is an approximation of Smith</a:t>
            </a:r>
          </a:p>
          <a:p>
            <a:endParaRPr lang="en-US" dirty="0"/>
          </a:p>
          <a:p>
            <a:r>
              <a:rPr lang="en-US" dirty="0" smtClean="0"/>
              <a:t>Many other options can be found </a:t>
            </a:r>
            <a:r>
              <a:rPr lang="en-US" dirty="0" smtClean="0">
                <a:hlinkClick r:id="rId2"/>
              </a:rPr>
              <a:t>here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Common Cook-Torrance Functions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07" y="1481328"/>
            <a:ext cx="1957625" cy="12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3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Also known as Normal Distribution Function</a:t>
            </a:r>
          </a:p>
          <a:p>
            <a:pPr lvl="1"/>
            <a:r>
              <a:rPr lang="en-US" dirty="0" smtClean="0"/>
              <a:t>Describes distribution of </a:t>
            </a:r>
            <a:r>
              <a:rPr lang="en-US" dirty="0" err="1" smtClean="0"/>
              <a:t>microfacets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Often </a:t>
            </a:r>
            <a:r>
              <a:rPr lang="en-US" dirty="0"/>
              <a:t>Trowbridge-Reitz (GGX)</a:t>
            </a:r>
          </a:p>
          <a:p>
            <a:pPr lvl="1"/>
            <a:r>
              <a:rPr lang="en-US" dirty="0"/>
              <a:t>Looks better than </a:t>
            </a:r>
            <a:r>
              <a:rPr lang="en-US" dirty="0" err="1" smtClean="0"/>
              <a:t>Blinn-Phong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 is the half vector in this case</a:t>
            </a:r>
          </a:p>
          <a:p>
            <a:pPr lvl="1"/>
            <a:r>
              <a:rPr lang="en-US" dirty="0" smtClean="0"/>
              <a:t>n is the normal</a:t>
            </a:r>
          </a:p>
          <a:p>
            <a:pPr lvl="1"/>
            <a:r>
              <a:rPr lang="en-US" dirty="0" smtClean="0"/>
              <a:t>a is the roughness (often remapped, as per Unreal)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Distribution: </a:t>
            </a:r>
            <a:r>
              <a:rPr lang="en-US" dirty="0" smtClean="0">
                <a:solidFill>
                  <a:schemeClr val="accent1"/>
                </a:solidFill>
              </a:rPr>
              <a:t>D(h)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47" y="2749434"/>
            <a:ext cx="1957625" cy="124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66039"/>
            <a:ext cx="40005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8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“realistic </a:t>
            </a:r>
            <a:r>
              <a:rPr lang="en-US" dirty="0"/>
              <a:t>l</a:t>
            </a:r>
            <a:r>
              <a:rPr lang="en-US" dirty="0" smtClean="0"/>
              <a:t>ooking”</a:t>
            </a:r>
          </a:p>
          <a:p>
            <a:endParaRPr lang="en-US" dirty="0" smtClean="0"/>
          </a:p>
          <a:p>
            <a:r>
              <a:rPr lang="en-US" dirty="0" smtClean="0"/>
              <a:t>Ensure materials look consistent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 different lighting conditions</a:t>
            </a:r>
          </a:p>
          <a:p>
            <a:pPr lvl="1"/>
            <a:r>
              <a:rPr lang="en-US" dirty="0" smtClean="0"/>
              <a:t>Across multiple environments</a:t>
            </a:r>
          </a:p>
          <a:p>
            <a:endParaRPr lang="en-US" dirty="0"/>
          </a:p>
          <a:p>
            <a:r>
              <a:rPr lang="en-US" dirty="0" smtClean="0"/>
              <a:t>Ease creation of realistic materials for artists</a:t>
            </a:r>
          </a:p>
          <a:p>
            <a:pPr lvl="1"/>
            <a:r>
              <a:rPr lang="en-US" dirty="0"/>
              <a:t>More </a:t>
            </a:r>
            <a:r>
              <a:rPr lang="en-US" dirty="0" smtClean="0"/>
              <a:t>consistency / predictability</a:t>
            </a:r>
            <a:endParaRPr lang="en-US" dirty="0"/>
          </a:p>
          <a:p>
            <a:pPr lvl="1"/>
            <a:r>
              <a:rPr lang="en-US" dirty="0" smtClean="0"/>
              <a:t>Less guess work</a:t>
            </a:r>
          </a:p>
          <a:p>
            <a:pPr lvl="1"/>
            <a:r>
              <a:rPr lang="en-US" dirty="0" smtClean="0"/>
              <a:t>Fewer “knobs to tweak”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PBR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95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05" y="1417638"/>
            <a:ext cx="4539795" cy="25689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Distribution -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29" y="4099496"/>
            <a:ext cx="7167171" cy="1660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1537" y="1417638"/>
            <a:ext cx="366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Right: D(h) with normal</a:t>
            </a:r>
            <a:br>
              <a:rPr lang="en-US" sz="2400" dirty="0" smtClean="0"/>
            </a:br>
            <a:r>
              <a:rPr lang="en-US" sz="2400" dirty="0" smtClean="0"/>
              <a:t>and roughness maps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1537" y="2484866"/>
            <a:ext cx="3001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Below: D(h) with</a:t>
            </a:r>
            <a:br>
              <a:rPr lang="en-US" sz="2400" dirty="0" smtClean="0"/>
            </a:br>
            <a:r>
              <a:rPr lang="en-US" sz="2400" dirty="0" smtClean="0"/>
              <a:t>roughness ranging</a:t>
            </a:r>
            <a:br>
              <a:rPr lang="en-US" sz="2400" dirty="0" smtClean="0"/>
            </a:br>
            <a:r>
              <a:rPr lang="en-US" sz="2400" dirty="0" smtClean="0"/>
              <a:t>zero to one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95205" y="5914003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Rougher = reflection is more spread out (blurry)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2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09537" indent="0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SpecDistribution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h,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roughness)</a:t>
            </a:r>
          </a:p>
          <a:p>
            <a:pPr marL="109537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Pre-calculations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saturate(dot(n, h));</a:t>
            </a: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NdotH2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 = roughness * roughness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Remap roughness (Unreal)</a:t>
            </a:r>
            <a:endParaRPr lang="en-US" sz="2800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a2 = max(a * a, MIN_ROUGHNESS);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Applied after remap!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pt-BR" sz="2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pt-BR" sz="2800" dirty="0">
                <a:solidFill>
                  <a:srgbClr val="008000"/>
                </a:solidFill>
                <a:latin typeface="Consolas" panose="020B0609020204030204" pitchFamily="49" charset="0"/>
              </a:rPr>
              <a:t>((n dot h)^2 * (a^2 - 1) + 1)</a:t>
            </a:r>
            <a:endParaRPr lang="pt-BR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denomToSquare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NdotH2 * (a2 - 1) + 1;</a:t>
            </a: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Can go to zero if roughness is 0 and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NdotH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is 1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Final value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a2 / (PI *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denomToSquare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denomToSquare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109537" indent="0">
              <a:buNone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Specular Distribution -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amount of light that reflects from a mirror surface given index of refraction (</a:t>
            </a:r>
            <a:r>
              <a:rPr lang="en-US" dirty="0" err="1" smtClean="0"/>
              <a:t>IoR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Schlick</a:t>
            </a:r>
            <a:r>
              <a:rPr lang="en-US" dirty="0" smtClean="0"/>
              <a:t> approximation</a:t>
            </a:r>
          </a:p>
          <a:p>
            <a:pPr lvl="1"/>
            <a:r>
              <a:rPr lang="en-US" dirty="0" smtClean="0"/>
              <a:t>Faster but almost identical</a:t>
            </a:r>
          </a:p>
          <a:p>
            <a:pPr lvl="1"/>
            <a:endParaRPr lang="en-US" dirty="0" smtClean="0"/>
          </a:p>
          <a:p>
            <a:pPr marL="392113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v is view vector (to camera)</a:t>
            </a:r>
          </a:p>
          <a:p>
            <a:pPr lvl="1"/>
            <a:r>
              <a:rPr lang="en-US" dirty="0" smtClean="0"/>
              <a:t>h is half vector: (view + </a:t>
            </a:r>
            <a:r>
              <a:rPr lang="en-US" dirty="0" err="1" smtClean="0"/>
              <a:t>toLight</a:t>
            </a:r>
            <a:r>
              <a:rPr lang="en-US" dirty="0" smtClean="0"/>
              <a:t>) / 2</a:t>
            </a:r>
          </a:p>
          <a:p>
            <a:pPr lvl="1"/>
            <a:r>
              <a:rPr lang="en-US" i="1" dirty="0" smtClean="0"/>
              <a:t>F</a:t>
            </a:r>
            <a:r>
              <a:rPr lang="en-US" i="1" baseline="-25000" dirty="0" smtClean="0"/>
              <a:t>0</a:t>
            </a:r>
            <a:r>
              <a:rPr lang="en-US" dirty="0" smtClean="0"/>
              <a:t> is reflectance at normal incidence (0</a:t>
            </a:r>
            <a:r>
              <a:rPr lang="en-US" baseline="30000" dirty="0" smtClean="0"/>
              <a:t>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Fresnel: </a:t>
            </a:r>
            <a:r>
              <a:rPr lang="en-US" dirty="0" smtClean="0">
                <a:solidFill>
                  <a:schemeClr val="accent3"/>
                </a:solidFill>
              </a:rPr>
              <a:t>F(</a:t>
            </a:r>
            <a:r>
              <a:rPr lang="en-US" dirty="0" err="1" smtClean="0">
                <a:solidFill>
                  <a:schemeClr val="accent3"/>
                </a:solidFill>
              </a:rPr>
              <a:t>v,h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83979"/>
            <a:ext cx="5082636" cy="633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6" y="2423635"/>
            <a:ext cx="2554224" cy="1460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5625" y="3903146"/>
            <a:ext cx="2308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Classic Fresnel based</a:t>
            </a:r>
            <a:br>
              <a:rPr lang="en-US" sz="1600" dirty="0" smtClean="0"/>
            </a:br>
            <a:r>
              <a:rPr lang="en-US" sz="1600" dirty="0" smtClean="0"/>
              <a:t>on camera + normal</a:t>
            </a:r>
            <a:br>
              <a:rPr lang="en-US" sz="1600" dirty="0" smtClean="0"/>
            </a:br>
            <a:r>
              <a:rPr lang="en-US" sz="1600" dirty="0" smtClean="0"/>
              <a:t>(different from PBR)</a:t>
            </a:r>
          </a:p>
        </p:txBody>
      </p:sp>
    </p:spTree>
    <p:extLst>
      <p:ext uri="{BB962C8B-B14F-4D97-AF65-F5344CB8AC3E}">
        <p14:creationId xmlns:p14="http://schemas.microsoft.com/office/powerpoint/2010/main" val="1861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is reflective, if only at the edge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example</a:t>
            </a:r>
            <a:endParaRPr lang="en-US" dirty="0"/>
          </a:p>
        </p:txBody>
      </p:sp>
      <p:pic>
        <p:nvPicPr>
          <p:cNvPr id="11266" name="Picture 2" descr="http://www.marmoset.co/wp-content/uploads/pbr_theory_fres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9" y="2321222"/>
            <a:ext cx="6569245" cy="332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5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22834" r="32283" b="33595"/>
          <a:stretch/>
        </p:blipFill>
        <p:spPr>
          <a:xfrm rot="10800000">
            <a:off x="191490" y="1753402"/>
            <a:ext cx="4618422" cy="28185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example in pictures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14015" y="1753403"/>
            <a:ext cx="3758129" cy="2818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24000" y="4907764"/>
            <a:ext cx="6101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Same dice on the same surface from different angles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Notice the reflections at the glancing angle (right)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5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636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</a:t>
            </a:r>
            <a:r>
              <a:rPr lang="en-US" baseline="-25000" dirty="0" smtClean="0"/>
              <a:t>0</a:t>
            </a:r>
            <a:r>
              <a:rPr lang="en-US" dirty="0" smtClean="0"/>
              <a:t> is the reflectance at normal incidence</a:t>
            </a:r>
          </a:p>
          <a:p>
            <a:pPr lvl="1"/>
            <a:r>
              <a:rPr lang="en-US" dirty="0" smtClean="0"/>
              <a:t>Assumes light is always hitting head-on (0 degrees)</a:t>
            </a:r>
            <a:endParaRPr lang="en-US" dirty="0"/>
          </a:p>
          <a:p>
            <a:pPr lvl="1"/>
            <a:r>
              <a:rPr lang="en-US" dirty="0" smtClean="0"/>
              <a:t>Where do we get this value?  Measure it!</a:t>
            </a:r>
          </a:p>
          <a:p>
            <a:endParaRPr lang="en-US" dirty="0"/>
          </a:p>
          <a:p>
            <a:r>
              <a:rPr lang="en-US" dirty="0" smtClean="0"/>
              <a:t>Dielectrics (non-metals):</a:t>
            </a:r>
          </a:p>
          <a:p>
            <a:pPr lvl="1"/>
            <a:r>
              <a:rPr lang="en-US" dirty="0" smtClean="0"/>
              <a:t>Glass &amp; plastic are approx. 0.04</a:t>
            </a:r>
          </a:p>
          <a:p>
            <a:pPr lvl="1"/>
            <a:r>
              <a:rPr lang="en-US" dirty="0" smtClean="0"/>
              <a:t>Liquids range from 0.02 – 0.04</a:t>
            </a:r>
          </a:p>
          <a:p>
            <a:pPr lvl="1"/>
            <a:r>
              <a:rPr lang="en-US" dirty="0" smtClean="0"/>
              <a:t>Gemstones range from 0.05 – 0.17</a:t>
            </a:r>
          </a:p>
          <a:p>
            <a:pPr lvl="1"/>
            <a:endParaRPr lang="en-US" dirty="0"/>
          </a:p>
          <a:p>
            <a:r>
              <a:rPr lang="en-US" dirty="0" smtClean="0"/>
              <a:t>Conductors (metals):</a:t>
            </a:r>
          </a:p>
          <a:p>
            <a:pPr lvl="1"/>
            <a:r>
              <a:rPr lang="en-US" dirty="0" smtClean="0"/>
              <a:t>Have larger ranges that vary per color channel</a:t>
            </a:r>
          </a:p>
          <a:p>
            <a:pPr lvl="1"/>
            <a:r>
              <a:rPr lang="en-US" dirty="0" smtClean="0"/>
              <a:t>Often called “specular color” in PBR discussion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and F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6964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Companies often make </a:t>
            </a:r>
            <a:r>
              <a:rPr lang="en-US" dirty="0" smtClean="0">
                <a:hlinkClick r:id="rId2"/>
              </a:rPr>
              <a:t>color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charts</a:t>
            </a:r>
            <a:r>
              <a:rPr lang="en-US" dirty="0" smtClean="0"/>
              <a:t> for artists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 smtClean="0"/>
              <a:t> charts</a:t>
            </a:r>
            <a:endParaRPr lang="en-US" dirty="0"/>
          </a:p>
        </p:txBody>
      </p:sp>
      <p:pic>
        <p:nvPicPr>
          <p:cNvPr id="1026" name="Picture 2" descr="Reference Chart for Metallic sett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82" y="2046034"/>
            <a:ext cx="3215218" cy="45498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b="49293"/>
          <a:stretch/>
        </p:blipFill>
        <p:spPr>
          <a:xfrm>
            <a:off x="769084" y="2046034"/>
            <a:ext cx="1842025" cy="1221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67" y="3421318"/>
            <a:ext cx="3628946" cy="2408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51213"/>
          <a:stretch/>
        </p:blipFill>
        <p:spPr>
          <a:xfrm>
            <a:off x="2922993" y="2069151"/>
            <a:ext cx="1842025" cy="1175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138381" y="597629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Found </a:t>
            </a:r>
            <a:r>
              <a:rPr lang="en-US" dirty="0" smtClean="0">
                <a:hlinkClick r:id="rId7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metalness</a:t>
            </a:r>
            <a:r>
              <a:rPr lang="en-US" dirty="0" smtClean="0"/>
              <a:t> map</a:t>
            </a:r>
          </a:p>
          <a:p>
            <a:pPr marL="109537" indent="0">
              <a:buNone/>
            </a:pPr>
            <a:endParaRPr lang="en-US" dirty="0" smtClean="0"/>
          </a:p>
          <a:p>
            <a:pPr marL="109537" indent="0">
              <a:buNone/>
            </a:pPr>
            <a:endParaRPr lang="en-US" dirty="0" smtClean="0"/>
          </a:p>
          <a:p>
            <a:pPr marL="109537" indent="0">
              <a:buNone/>
            </a:pPr>
            <a:endParaRPr lang="en-US" dirty="0" smtClean="0"/>
          </a:p>
          <a:p>
            <a:r>
              <a:rPr lang="en-US" dirty="0" err="1" smtClean="0"/>
              <a:t>Metalness</a:t>
            </a:r>
            <a:r>
              <a:rPr lang="en-US" dirty="0" smtClean="0"/>
              <a:t> &amp; spec color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F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(1,1,1) “Silver”</a:t>
            </a:r>
          </a:p>
          <a:p>
            <a:r>
              <a:rPr lang="en-US" sz="2000" dirty="0" smtClean="0"/>
              <a:t>F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(0.04, 0.04, 0.04)</a:t>
            </a:r>
          </a:p>
          <a:p>
            <a:pPr lvl="1"/>
            <a:r>
              <a:rPr lang="en-US" sz="1800" dirty="0" smtClean="0"/>
              <a:t>Approximately plastic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-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30" y="544433"/>
            <a:ext cx="3377669" cy="1956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130" y="2647384"/>
            <a:ext cx="3377669" cy="188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77" y="4672531"/>
            <a:ext cx="4395222" cy="963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18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f0 ranges from 0.04 for non-metals to</a:t>
            </a: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a specific specular color for metals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Fresnel(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v,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h,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f0)</a:t>
            </a:r>
          </a:p>
          <a:p>
            <a:pPr marL="109537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Pre-calculations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VdotH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saturate(dot(v, h));</a:t>
            </a:r>
          </a:p>
          <a:p>
            <a:pPr marL="109537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Final value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f0 + (1 - f0) * pow(1 -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VdotH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5);</a:t>
            </a:r>
          </a:p>
          <a:p>
            <a:pPr marL="109537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-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19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Describes shadowing from </a:t>
            </a:r>
            <a:r>
              <a:rPr lang="en-US" dirty="0" err="1" smtClean="0"/>
              <a:t>microfacets</a:t>
            </a:r>
            <a:endParaRPr lang="en-US" dirty="0" smtClean="0"/>
          </a:p>
          <a:p>
            <a:pPr lvl="1"/>
            <a:r>
              <a:rPr lang="en-US" dirty="0" smtClean="0"/>
              <a:t>Depends on roughness &amp; </a:t>
            </a:r>
            <a:r>
              <a:rPr lang="en-US" dirty="0" err="1" smtClean="0"/>
              <a:t>microfacet</a:t>
            </a:r>
            <a:r>
              <a:rPr lang="en-US" dirty="0" smtClean="0"/>
              <a:t> distribution</a:t>
            </a:r>
          </a:p>
          <a:p>
            <a:pPr lvl="1"/>
            <a:endParaRPr lang="en-US" dirty="0"/>
          </a:p>
          <a:p>
            <a:r>
              <a:rPr lang="en-US" dirty="0" smtClean="0"/>
              <a:t>Smith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reaks G into two parts:</a:t>
            </a:r>
          </a:p>
          <a:p>
            <a:pPr lvl="1"/>
            <a:r>
              <a:rPr lang="en-US" dirty="0" smtClean="0"/>
              <a:t>light &amp; view</a:t>
            </a:r>
          </a:p>
          <a:p>
            <a:pPr marL="109537" indent="0">
              <a:buNone/>
            </a:pPr>
            <a:endParaRPr lang="en-US" dirty="0" smtClean="0"/>
          </a:p>
          <a:p>
            <a:r>
              <a:rPr lang="en-US" dirty="0" smtClean="0"/>
              <a:t>G1 is </a:t>
            </a:r>
            <a:r>
              <a:rPr lang="en-US" dirty="0" err="1" smtClean="0"/>
              <a:t>Schlick</a:t>
            </a:r>
            <a:r>
              <a:rPr lang="en-US" dirty="0" smtClean="0"/>
              <a:t>-Beckmann</a:t>
            </a:r>
          </a:p>
          <a:p>
            <a:endParaRPr lang="en-US" dirty="0"/>
          </a:p>
          <a:p>
            <a:r>
              <a:rPr lang="en-US" dirty="0" smtClean="0"/>
              <a:t>k depends on roughness</a:t>
            </a:r>
          </a:p>
          <a:p>
            <a:pPr lvl="1"/>
            <a:r>
              <a:rPr lang="en-US" dirty="0" smtClean="0"/>
              <a:t>And is remapped as in GGX</a:t>
            </a:r>
          </a:p>
          <a:p>
            <a:pPr lvl="1"/>
            <a:r>
              <a:rPr lang="en-US" dirty="0" smtClean="0"/>
              <a:t>Roughness also remapped (Unreal)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Shadowing – </a:t>
            </a:r>
            <a:r>
              <a:rPr lang="en-US" dirty="0" smtClean="0">
                <a:solidFill>
                  <a:srgbClr val="92D050"/>
                </a:solidFill>
              </a:rPr>
              <a:t>G(</a:t>
            </a:r>
            <a:r>
              <a:rPr lang="en-US" dirty="0" err="1" smtClean="0">
                <a:solidFill>
                  <a:srgbClr val="92D050"/>
                </a:solidFill>
              </a:rPr>
              <a:t>l,v,h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88" y="2838195"/>
            <a:ext cx="2755583" cy="45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96" y="3897924"/>
            <a:ext cx="3228975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45" y="4988350"/>
            <a:ext cx="1074126" cy="8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concerned with light &amp; surface interaction</a:t>
            </a:r>
          </a:p>
          <a:p>
            <a:pPr lvl="1"/>
            <a:r>
              <a:rPr lang="en-US" dirty="0" smtClean="0"/>
              <a:t>Can be done with forward rendering</a:t>
            </a:r>
          </a:p>
          <a:p>
            <a:pPr lvl="1"/>
            <a:r>
              <a:rPr lang="en-US" dirty="0" smtClean="0"/>
              <a:t>Can also be done with deferred rendering</a:t>
            </a:r>
          </a:p>
          <a:p>
            <a:endParaRPr lang="en-US" dirty="0"/>
          </a:p>
          <a:p>
            <a:r>
              <a:rPr lang="en-US" dirty="0" smtClean="0"/>
              <a:t>Other effects are still used with PBR:</a:t>
            </a:r>
          </a:p>
          <a:p>
            <a:pPr lvl="1"/>
            <a:r>
              <a:rPr lang="en-US" dirty="0" smtClean="0"/>
              <a:t>Normal mapping</a:t>
            </a:r>
          </a:p>
          <a:p>
            <a:pPr lvl="1"/>
            <a:r>
              <a:rPr lang="en-US" dirty="0" smtClean="0"/>
              <a:t>Environment mapping</a:t>
            </a:r>
          </a:p>
          <a:p>
            <a:pPr lvl="1"/>
            <a:r>
              <a:rPr lang="en-US" dirty="0" smtClean="0"/>
              <a:t>Post-process effects like AO, bloom, depth of field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PBR is (and isn’t)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14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6" y="1417638"/>
            <a:ext cx="4626864" cy="2525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Shadowing -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8" y="4178940"/>
            <a:ext cx="7199622" cy="158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31537" y="1417638"/>
            <a:ext cx="2656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Right: G() with</a:t>
            </a:r>
            <a:br>
              <a:rPr lang="en-US" sz="2400" dirty="0" smtClean="0"/>
            </a:br>
            <a:r>
              <a:rPr lang="en-US" sz="2400" dirty="0" smtClean="0"/>
              <a:t>roughness maps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1537" y="2680173"/>
            <a:ext cx="3001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Below: G() with</a:t>
            </a:r>
            <a:br>
              <a:rPr lang="en-US" sz="2400" dirty="0" smtClean="0"/>
            </a:br>
            <a:r>
              <a:rPr lang="en-US" sz="2400" dirty="0" smtClean="0"/>
              <a:t>roughness ranging</a:t>
            </a:r>
            <a:br>
              <a:rPr lang="en-US" sz="2400" dirty="0" smtClean="0"/>
            </a:br>
            <a:r>
              <a:rPr lang="en-US" sz="2400" dirty="0" smtClean="0"/>
              <a:t>zero to 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899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 is remapped to a / 2 (a is roughness^2)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roughness remapped to (r+1)/2</a:t>
            </a:r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GeometricShadowing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h,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roughness)</a:t>
            </a: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End result of remapping: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 = pow(roughness + 1, 2) / 8.0f;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float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saturate(dot(n, v));</a:t>
            </a:r>
          </a:p>
          <a:p>
            <a:pPr marL="109537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Final value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NdotV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* (1 - k) + k);</a:t>
            </a: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Shadowing -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0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Microfacet</a:t>
            </a:r>
            <a:r>
              <a:rPr lang="en-US" dirty="0" smtClean="0"/>
              <a:t> BRDF: All together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2819400"/>
            <a:ext cx="85058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537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Grab various functions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D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SpecDistribution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(n, h, roughness);</a:t>
            </a:r>
          </a:p>
          <a:p>
            <a:pPr marL="109537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 = Fresnel(v, h,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specColor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G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endParaRPr lang="en-US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GeometricShadowing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v, h, roughness) * </a:t>
            </a: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GeometricShadowing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l, h, roughness);</a:t>
            </a:r>
          </a:p>
          <a:p>
            <a:pPr marL="109537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Final 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formula</a:t>
            </a: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Note: </a:t>
            </a:r>
            <a:r>
              <a:rPr 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NdotV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or </a:t>
            </a:r>
            <a:r>
              <a:rPr 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NdotL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may go to zero!</a:t>
            </a:r>
          </a:p>
          <a:p>
            <a:pPr marL="109537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Some implementations use max(</a:t>
            </a:r>
            <a:r>
              <a:rPr 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NdotV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NdotL</a:t>
            </a:r>
            <a:r>
              <a:rPr lang="en-US" sz="2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pt-BR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t-BR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109537" indent="0">
              <a:buNone/>
            </a:pP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D * F * G) / (4 * max(dot(n,v), dot(n,l</a:t>
            </a:r>
            <a:r>
              <a:rPr lang="pt-BR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Microfacet</a:t>
            </a:r>
            <a:r>
              <a:rPr lang="en-US" dirty="0" smtClean="0"/>
              <a:t> – Overall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7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diffuse and specular terms</a:t>
            </a:r>
          </a:p>
          <a:p>
            <a:endParaRPr lang="en-US" dirty="0"/>
          </a:p>
          <a:p>
            <a:r>
              <a:rPr lang="en-US" dirty="0" smtClean="0"/>
              <a:t>So just…</a:t>
            </a:r>
          </a:p>
          <a:p>
            <a:pPr lvl="1"/>
            <a:r>
              <a:rPr lang="en-US" dirty="0" smtClean="0"/>
              <a:t>diffuse = Lambert()</a:t>
            </a:r>
          </a:p>
          <a:p>
            <a:pPr lvl="1"/>
            <a:r>
              <a:rPr lang="en-US" dirty="0" smtClean="0"/>
              <a:t>spec = </a:t>
            </a:r>
            <a:r>
              <a:rPr lang="en-US" dirty="0" err="1" smtClean="0"/>
              <a:t>MicrofacetBRDF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final = diffuse * </a:t>
            </a:r>
            <a:r>
              <a:rPr lang="en-US" dirty="0" err="1" smtClean="0"/>
              <a:t>surfaceColor</a:t>
            </a:r>
            <a:r>
              <a:rPr lang="en-US" dirty="0" smtClean="0"/>
              <a:t> + spec</a:t>
            </a:r>
          </a:p>
          <a:p>
            <a:pPr lvl="1"/>
            <a:endParaRPr lang="en-US" dirty="0"/>
          </a:p>
          <a:p>
            <a:r>
              <a:rPr lang="en-US" dirty="0" smtClean="0"/>
              <a:t>Nope!  That’s too much light!</a:t>
            </a:r>
          </a:p>
          <a:p>
            <a:pPr lvl="1"/>
            <a:r>
              <a:rPr lang="en-US" dirty="0" smtClean="0"/>
              <a:t>If light is reflecting, it’s not diffusing</a:t>
            </a:r>
          </a:p>
          <a:p>
            <a:pPr lvl="1"/>
            <a:r>
              <a:rPr lang="en-US" dirty="0" smtClean="0"/>
              <a:t>We need to conserve energy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35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have your lighting terms</a:t>
            </a:r>
          </a:p>
          <a:p>
            <a:pPr lvl="1"/>
            <a:r>
              <a:rPr lang="en-US" dirty="0" smtClean="0"/>
              <a:t>Direct Diffuse</a:t>
            </a:r>
          </a:p>
          <a:p>
            <a:pPr lvl="1"/>
            <a:r>
              <a:rPr lang="en-US" dirty="0" smtClean="0"/>
              <a:t>Direct Reflection</a:t>
            </a:r>
          </a:p>
          <a:p>
            <a:pPr lvl="1"/>
            <a:r>
              <a:rPr lang="en-US" strike="sngStrike" dirty="0" smtClean="0"/>
              <a:t>Indirect Diffuse</a:t>
            </a:r>
          </a:p>
          <a:p>
            <a:pPr lvl="1"/>
            <a:r>
              <a:rPr lang="en-US" strike="sngStrike" dirty="0" smtClean="0"/>
              <a:t>Indirect Reflection</a:t>
            </a:r>
          </a:p>
          <a:p>
            <a:pPr lvl="1"/>
            <a:endParaRPr lang="en-US" dirty="0"/>
          </a:p>
          <a:p>
            <a:r>
              <a:rPr lang="en-US" dirty="0" smtClean="0"/>
              <a:t>They must be combined</a:t>
            </a:r>
          </a:p>
          <a:p>
            <a:pPr lvl="1"/>
            <a:r>
              <a:rPr lang="en-US" dirty="0" smtClean="0"/>
              <a:t>In such a way that extra energy is not created</a:t>
            </a:r>
          </a:p>
          <a:p>
            <a:pPr lvl="1"/>
            <a:r>
              <a:rPr lang="en-US" dirty="0" smtClean="0"/>
              <a:t>Article on </a:t>
            </a:r>
            <a:r>
              <a:rPr lang="en-US" dirty="0" smtClean="0">
                <a:hlinkClick r:id="rId2"/>
              </a:rPr>
              <a:t>Energy Conservation in Games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00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reflection = less diffusion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conservation example</a:t>
            </a:r>
            <a:endParaRPr lang="en-US" dirty="0"/>
          </a:p>
        </p:txBody>
      </p:sp>
      <p:pic>
        <p:nvPicPr>
          <p:cNvPr id="10242" name="Picture 2" descr="http://www.marmoset.co/wp-content/uploads/pbr_theory_conserv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25186"/>
            <a:ext cx="8153606" cy="241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9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Calculates diffuse color based on energy conservation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Note: metals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should have an albedo of 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approx.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 (0,0,0), so take </a:t>
            </a:r>
            <a:r>
              <a:rPr lang="en-US" sz="2000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metalness</a:t>
            </a:r>
            <a:r>
              <a:rPr lang="en-US" sz="2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into account here!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DiffuseEnergyConserve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diffuse,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specular,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metalness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diffuse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endParaRPr lang="en-US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((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1 - saturate(specular)) * (1 -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metalness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109537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Conserving energy -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07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2" y="1417638"/>
            <a:ext cx="7459116" cy="441069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PBR: Diffuse + Specular (balanced)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69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Indirect PBR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kinds of light have we been simulating up to this point?</a:t>
            </a:r>
          </a:p>
          <a:p>
            <a:pPr lvl="1"/>
            <a:r>
              <a:rPr lang="en-US" dirty="0" smtClean="0"/>
              <a:t>“Old School” rendering calculations</a:t>
            </a:r>
          </a:p>
          <a:p>
            <a:pPr lvl="1"/>
            <a:endParaRPr lang="en-US" dirty="0"/>
          </a:p>
          <a:p>
            <a:r>
              <a:rPr lang="en-US" b="1" dirty="0" smtClean="0"/>
              <a:t>Diffuse</a:t>
            </a:r>
            <a:endParaRPr lang="en-US" dirty="0" smtClean="0"/>
          </a:p>
          <a:p>
            <a:r>
              <a:rPr lang="en-US" b="1" dirty="0" smtClean="0"/>
              <a:t>Specular</a:t>
            </a:r>
            <a:endParaRPr lang="en-US" dirty="0"/>
          </a:p>
          <a:p>
            <a:r>
              <a:rPr lang="en-US" b="1" dirty="0" smtClean="0"/>
              <a:t>Ambient</a:t>
            </a:r>
            <a:endParaRPr lang="en-US" dirty="0" smtClean="0"/>
          </a:p>
          <a:p>
            <a:r>
              <a:rPr lang="en-US" b="1" dirty="0" smtClean="0"/>
              <a:t>Reflections </a:t>
            </a:r>
            <a:r>
              <a:rPr lang="en-US" dirty="0" smtClean="0"/>
              <a:t>(coming soon)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 step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84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Light</a:t>
            </a:r>
          </a:p>
          <a:p>
            <a:pPr lvl="1"/>
            <a:r>
              <a:rPr lang="en-US" dirty="0" smtClean="0"/>
              <a:t>Light from individual light sources</a:t>
            </a:r>
          </a:p>
          <a:p>
            <a:pPr lvl="1"/>
            <a:r>
              <a:rPr lang="en-US" dirty="0" smtClean="0"/>
              <a:t>(This is what Cook-Torrance helped us with)</a:t>
            </a:r>
          </a:p>
          <a:p>
            <a:endParaRPr lang="en-US" dirty="0" smtClean="0"/>
          </a:p>
          <a:p>
            <a:r>
              <a:rPr lang="en-US" dirty="0" smtClean="0"/>
              <a:t>Indirect Light</a:t>
            </a:r>
          </a:p>
          <a:p>
            <a:pPr lvl="1"/>
            <a:r>
              <a:rPr lang="en-US" dirty="0" smtClean="0"/>
              <a:t>Light bouncing around the scene</a:t>
            </a:r>
          </a:p>
          <a:p>
            <a:pPr lvl="1"/>
            <a:r>
              <a:rPr lang="en-US" dirty="0" smtClean="0"/>
              <a:t>A simple “global illumination” approximation</a:t>
            </a:r>
          </a:p>
          <a:p>
            <a:pPr lvl="1"/>
            <a:endParaRPr lang="en-US" dirty="0"/>
          </a:p>
          <a:p>
            <a:r>
              <a:rPr lang="en-US" dirty="0" smtClean="0"/>
              <a:t>How do we determine the indirect light?</a:t>
            </a:r>
          </a:p>
          <a:p>
            <a:r>
              <a:rPr lang="en-US" dirty="0" smtClean="0"/>
              <a:t>And how </a:t>
            </a:r>
            <a:r>
              <a:rPr lang="en-US" dirty="0"/>
              <a:t>do we handle blurry reflections?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reflecting?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46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been using a cube map for reflections</a:t>
            </a:r>
          </a:p>
          <a:p>
            <a:pPr lvl="1"/>
            <a:r>
              <a:rPr lang="en-US" dirty="0" smtClean="0"/>
              <a:t>Skybox cube map = reflections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the same cube map for indirect lighting!</a:t>
            </a:r>
          </a:p>
          <a:p>
            <a:pPr lvl="1"/>
            <a:r>
              <a:rPr lang="en-US" dirty="0" smtClean="0"/>
              <a:t>Treat the cube map as a </a:t>
            </a:r>
            <a:r>
              <a:rPr lang="en-US" i="1" dirty="0" smtClean="0"/>
              <a:t>light </a:t>
            </a:r>
            <a:r>
              <a:rPr lang="en-US" i="1" dirty="0" smtClean="0"/>
              <a:t>source</a:t>
            </a:r>
            <a:endParaRPr lang="en-US" dirty="0" smtClean="0"/>
          </a:p>
          <a:p>
            <a:pPr lvl="1"/>
            <a:r>
              <a:rPr lang="en-US" dirty="0" smtClean="0"/>
              <a:t>Light is coming from everywhere in the scene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Indirect reflections</a:t>
            </a:r>
            <a:endParaRPr lang="en-US" sz="4000" dirty="0"/>
          </a:p>
        </p:txBody>
      </p:sp>
      <p:pic>
        <p:nvPicPr>
          <p:cNvPr id="6146" name="Picture 2" descr="metal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53" y="4258227"/>
            <a:ext cx="5725019" cy="21540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5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Environment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Used as light source, in addition </a:t>
            </a:r>
            <a:r>
              <a:rPr lang="en-US" dirty="0" smtClean="0"/>
              <a:t>to actual lights</a:t>
            </a:r>
          </a:p>
          <a:p>
            <a:pPr lvl="1"/>
            <a:r>
              <a:rPr lang="en-US" dirty="0" smtClean="0"/>
              <a:t>Objects look </a:t>
            </a:r>
            <a:r>
              <a:rPr lang="en-US" dirty="0" smtClean="0"/>
              <a:t>good </a:t>
            </a:r>
            <a:r>
              <a:rPr lang="en-US" dirty="0" smtClean="0"/>
              <a:t>(correct) </a:t>
            </a:r>
            <a:r>
              <a:rPr lang="en-US" dirty="0" smtClean="0"/>
              <a:t>in any environment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Image based </a:t>
            </a:r>
            <a:r>
              <a:rPr lang="en-US" sz="4400" dirty="0" smtClean="0"/>
              <a:t>lighting: Example</a:t>
            </a:r>
            <a:endParaRPr lang="en-US" dirty="0"/>
          </a:p>
        </p:txBody>
      </p:sp>
      <p:pic>
        <p:nvPicPr>
          <p:cNvPr id="1026" name="Picture 2" descr="http://www.marmoset.co/wp-content/uploads/header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5" y="2923333"/>
            <a:ext cx="6256424" cy="3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2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Wait, if light is coming from everywhere</a:t>
            </a:r>
          </a:p>
          <a:p>
            <a:pPr lvl="1"/>
            <a:r>
              <a:rPr lang="en-US" dirty="0" smtClean="0"/>
              <a:t>Then each pixel of the cube map is a light source?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128x128x6 cube map has almost 100K pixels</a:t>
            </a:r>
            <a:endParaRPr lang="en-US" dirty="0"/>
          </a:p>
          <a:p>
            <a:pPr lvl="1"/>
            <a:r>
              <a:rPr lang="en-US" dirty="0" smtClean="0"/>
              <a:t>Even if we only use half (one side of our object)…</a:t>
            </a:r>
            <a:endParaRPr lang="en-US" dirty="0"/>
          </a:p>
          <a:p>
            <a:pPr lvl="1"/>
            <a:r>
              <a:rPr lang="en-US" dirty="0" smtClean="0"/>
              <a:t>That’s a lot of lights to process!</a:t>
            </a:r>
          </a:p>
          <a:p>
            <a:pPr marL="393192" lvl="1" indent="0">
              <a:buNone/>
            </a:pPr>
            <a:endParaRPr lang="en-US" dirty="0"/>
          </a:p>
          <a:p>
            <a:r>
              <a:rPr lang="en-US" dirty="0" smtClean="0"/>
              <a:t>What we need is an </a:t>
            </a:r>
            <a:r>
              <a:rPr lang="en-US" i="1" dirty="0" smtClean="0"/>
              <a:t>irradiance map</a:t>
            </a:r>
          </a:p>
          <a:p>
            <a:pPr lvl="1"/>
            <a:r>
              <a:rPr lang="en-US" dirty="0" smtClean="0"/>
              <a:t>A cube map with precomputed light information</a:t>
            </a:r>
          </a:p>
          <a:p>
            <a:pPr lvl="1"/>
            <a:r>
              <a:rPr lang="en-US" dirty="0" smtClean="0"/>
              <a:t>Light </a:t>
            </a:r>
            <a:r>
              <a:rPr lang="en-US" smtClean="0"/>
              <a:t>coming into a pixel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IBL: Lots of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3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>
              <a:buNone/>
            </a:pPr>
            <a:endParaRPr lang="en-US" sz="2400" dirty="0" smtClean="0"/>
          </a:p>
          <a:p>
            <a:pPr marL="109728" indent="0">
              <a:buNone/>
            </a:pPr>
            <a:endParaRPr lang="en-US" sz="2400" dirty="0" smtClean="0"/>
          </a:p>
          <a:p>
            <a:pPr marL="109728" indent="0">
              <a:buNone/>
            </a:pPr>
            <a:endParaRPr lang="en-US" sz="2400" dirty="0" smtClean="0"/>
          </a:p>
          <a:p>
            <a:pPr marL="109728" indent="0">
              <a:buNone/>
            </a:pPr>
            <a:endParaRPr lang="en-US" sz="2400" dirty="0" smtClean="0"/>
          </a:p>
          <a:p>
            <a:r>
              <a:rPr lang="en-US" sz="2400" dirty="0" smtClean="0"/>
              <a:t>For each direction in space, we need to…</a:t>
            </a:r>
          </a:p>
          <a:p>
            <a:pPr lvl="1"/>
            <a:r>
              <a:rPr lang="en-US" sz="2000" dirty="0" smtClean="0"/>
              <a:t>Sample in a hemisphere oriented in that direction</a:t>
            </a:r>
          </a:p>
          <a:p>
            <a:pPr lvl="1"/>
            <a:r>
              <a:rPr lang="en-US" sz="2000" dirty="0" smtClean="0"/>
              <a:t>Calculate a weighted average of all those samples</a:t>
            </a:r>
            <a:endParaRPr lang="en-US" sz="2400" dirty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Seems </a:t>
            </a:r>
            <a:r>
              <a:rPr lang="en-US" sz="2400" dirty="0" smtClean="0"/>
              <a:t>like overkill, but can be done</a:t>
            </a:r>
            <a:r>
              <a:rPr lang="en-US" sz="2400" dirty="0" smtClean="0"/>
              <a:t>!</a:t>
            </a:r>
          </a:p>
          <a:p>
            <a:pPr lvl="1"/>
            <a:r>
              <a:rPr lang="en-US" sz="2000" dirty="0" smtClean="0"/>
              <a:t>At start up</a:t>
            </a:r>
          </a:p>
          <a:p>
            <a:pPr lvl="1"/>
            <a:r>
              <a:rPr lang="en-US" sz="2000" dirty="0" smtClean="0"/>
              <a:t>Or “bake it” offline and load the results</a:t>
            </a:r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Diffuse: Irradiance </a:t>
            </a:r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4" name="Picture 2" descr="http://jmonkeyengine.org/wp-content/uploads/2015/01/irradiance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2"/>
          <a:stretch/>
        </p:blipFill>
        <p:spPr bwMode="auto">
          <a:xfrm>
            <a:off x="1062038" y="1300216"/>
            <a:ext cx="2162175" cy="161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jmonkeyengine.org/wp-content/uploads/2015/01/irradiance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5"/>
          <a:stretch/>
        </p:blipFill>
        <p:spPr bwMode="auto">
          <a:xfrm>
            <a:off x="6031329" y="1300215"/>
            <a:ext cx="2158167" cy="161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800475" y="1639983"/>
            <a:ext cx="1733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82452" y="2011458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Created from</a:t>
            </a:r>
            <a:br>
              <a:rPr lang="en-US" dirty="0" smtClean="0"/>
            </a:br>
            <a:r>
              <a:rPr lang="en-US" dirty="0" smtClean="0"/>
              <a:t>environment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series of functions on a sphere used to solve some differential equations</a:t>
            </a:r>
          </a:p>
          <a:p>
            <a:endParaRPr lang="en-US" dirty="0"/>
          </a:p>
          <a:p>
            <a:r>
              <a:rPr lang="en-US" dirty="0" smtClean="0"/>
              <a:t>For PBR systems:</a:t>
            </a:r>
          </a:p>
          <a:p>
            <a:pPr lvl="1"/>
            <a:r>
              <a:rPr lang="en-US" dirty="0" smtClean="0"/>
              <a:t>A way to calculate a very accurate irradiance map</a:t>
            </a:r>
          </a:p>
          <a:p>
            <a:pPr lvl="1"/>
            <a:r>
              <a:rPr lang="en-US" dirty="0" smtClean="0"/>
              <a:t>With only 9 SH coefficients</a:t>
            </a:r>
          </a:p>
          <a:p>
            <a:pPr lvl="1"/>
            <a:endParaRPr lang="en-US" dirty="0"/>
          </a:p>
          <a:p>
            <a:r>
              <a:rPr lang="en-US" dirty="0" smtClean="0"/>
              <a:t>Articles on SH:</a:t>
            </a:r>
          </a:p>
          <a:p>
            <a:pPr lvl="1"/>
            <a:r>
              <a:rPr lang="en-US" dirty="0" smtClean="0">
                <a:hlinkClick r:id="rId2"/>
              </a:rPr>
              <a:t>SH for beginners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SH for environment maps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Alternatively: Spherical </a:t>
            </a:r>
            <a:r>
              <a:rPr lang="en-US" dirty="0" smtClean="0"/>
              <a:t>Harmonics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271" y="3973980"/>
            <a:ext cx="2766060" cy="24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05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Perfect reflections are easy: Sample cube map</a:t>
            </a:r>
          </a:p>
          <a:p>
            <a:endParaRPr lang="en-US" sz="2800" dirty="0"/>
          </a:p>
          <a:p>
            <a:r>
              <a:rPr lang="en-US" sz="2800" dirty="0" smtClean="0"/>
              <a:t>What </a:t>
            </a:r>
            <a:r>
              <a:rPr lang="en-US" sz="2800" dirty="0"/>
              <a:t>about </a:t>
            </a:r>
            <a:r>
              <a:rPr lang="en-US" sz="2800" dirty="0" smtClean="0"/>
              <a:t>blurry </a:t>
            </a:r>
            <a:r>
              <a:rPr lang="en-US" sz="2800" dirty="0"/>
              <a:t>reflections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If you want to use </a:t>
            </a:r>
            <a:r>
              <a:rPr lang="en-US" dirty="0" err="1" smtClean="0"/>
              <a:t>microfacet</a:t>
            </a:r>
            <a:r>
              <a:rPr lang="en-US" dirty="0" smtClean="0"/>
              <a:t> BRDF </a:t>
            </a:r>
            <a:endParaRPr lang="en-US" dirty="0"/>
          </a:p>
          <a:p>
            <a:pPr lvl="1"/>
            <a:r>
              <a:rPr lang="en-US" dirty="0" smtClean="0"/>
              <a:t>With image-based lighting…</a:t>
            </a:r>
          </a:p>
          <a:p>
            <a:endParaRPr lang="en-US" dirty="0"/>
          </a:p>
          <a:p>
            <a:r>
              <a:rPr lang="en-US" dirty="0" smtClean="0"/>
              <a:t>Need to solve the radiance integral: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</a:t>
            </a:r>
            <a:r>
              <a:rPr lang="en-US" sz="3600" dirty="0" smtClean="0"/>
              <a:t>irect Specular: Reflections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95" y="5101040"/>
            <a:ext cx="6050305" cy="9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15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Too expensive to calculate perfectly</a:t>
            </a:r>
          </a:p>
          <a:p>
            <a:endParaRPr lang="en-US" dirty="0"/>
          </a:p>
          <a:p>
            <a:r>
              <a:rPr lang="en-US" dirty="0" smtClean="0"/>
              <a:t>Can </a:t>
            </a:r>
            <a:r>
              <a:rPr lang="en-US" dirty="0" smtClean="0"/>
              <a:t>be estimated with </a:t>
            </a:r>
            <a:r>
              <a:rPr lang="en-US" i="1" dirty="0" smtClean="0"/>
              <a:t>importance sampling</a:t>
            </a:r>
          </a:p>
          <a:p>
            <a:pPr lvl="1"/>
            <a:r>
              <a:rPr lang="en-US" dirty="0" smtClean="0"/>
              <a:t>Estimates properties of a particular distribution</a:t>
            </a:r>
          </a:p>
          <a:p>
            <a:pPr lvl="1"/>
            <a:r>
              <a:rPr lang="en-US" dirty="0" smtClean="0"/>
              <a:t>By taking evenly distributed samples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 smtClean="0"/>
              <a:t>, </a:t>
            </a:r>
            <a:r>
              <a:rPr lang="en-US" dirty="0" smtClean="0"/>
              <a:t>MANY samples still required!</a:t>
            </a:r>
          </a:p>
          <a:p>
            <a:pPr lvl="1"/>
            <a:r>
              <a:rPr lang="en-US" dirty="0" smtClean="0"/>
              <a:t>1024 </a:t>
            </a:r>
            <a:r>
              <a:rPr lang="en-US" dirty="0" smtClean="0"/>
              <a:t>is </a:t>
            </a:r>
            <a:r>
              <a:rPr lang="en-US" dirty="0" smtClean="0"/>
              <a:t>good</a:t>
            </a:r>
          </a:p>
          <a:p>
            <a:pPr lvl="1"/>
            <a:r>
              <a:rPr lang="en-US" dirty="0" smtClean="0"/>
              <a:t>4096 </a:t>
            </a:r>
            <a:r>
              <a:rPr lang="en-US" dirty="0" smtClean="0"/>
              <a:t>is </a:t>
            </a:r>
            <a:r>
              <a:rPr lang="en-US" dirty="0" smtClean="0"/>
              <a:t>better</a:t>
            </a:r>
            <a:endParaRPr lang="en-US" dirty="0" smtClean="0"/>
          </a:p>
          <a:p>
            <a:pPr marL="393192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integral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53" y="1417638"/>
            <a:ext cx="6050305" cy="9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2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often blend </a:t>
            </a:r>
            <a:r>
              <a:rPr lang="en-US" dirty="0" smtClean="0"/>
              <a:t>between multiple </a:t>
            </a:r>
            <a:r>
              <a:rPr lang="en-US" dirty="0" smtClean="0"/>
              <a:t>cube maps</a:t>
            </a:r>
          </a:p>
          <a:p>
            <a:pPr lvl="1"/>
            <a:r>
              <a:rPr lang="en-US" dirty="0" smtClean="0"/>
              <a:t>Especially for localized reflection probes</a:t>
            </a:r>
          </a:p>
          <a:p>
            <a:pPr lvl="1"/>
            <a:r>
              <a:rPr lang="en-US" dirty="0" smtClean="0"/>
              <a:t>Or blended skyboxes</a:t>
            </a:r>
            <a:endParaRPr lang="en-US" dirty="0" smtClean="0"/>
          </a:p>
          <a:p>
            <a:pPr lvl="1"/>
            <a:r>
              <a:rPr lang="en-US" dirty="0" smtClean="0"/>
              <a:t>More than one sample per map is unfeasible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if we pre-calculate the work?</a:t>
            </a:r>
          </a:p>
          <a:p>
            <a:pPr lvl="1"/>
            <a:r>
              <a:rPr lang="en-US" dirty="0" smtClean="0"/>
              <a:t>Works great if environment map doesn’t change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would this take?</a:t>
            </a:r>
          </a:p>
          <a:p>
            <a:r>
              <a:rPr lang="en-US" dirty="0" smtClean="0"/>
              <a:t>And how do we deal with blurry reflections?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Radiance </a:t>
            </a:r>
            <a:r>
              <a:rPr lang="en-US" dirty="0" smtClean="0"/>
              <a:t>integral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4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sum can be split into two parts</a:t>
            </a:r>
            <a:endParaRPr lang="en-US" dirty="0"/>
          </a:p>
          <a:p>
            <a:pPr lvl="1"/>
            <a:r>
              <a:rPr lang="en-US" dirty="0" smtClean="0"/>
              <a:t>Each part can be pre-calculated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1. Pre-Filtered Environment Map</a:t>
            </a:r>
          </a:p>
          <a:p>
            <a:endParaRPr lang="en-US" dirty="0"/>
          </a:p>
          <a:p>
            <a:r>
              <a:rPr lang="en-US" dirty="0" smtClean="0"/>
              <a:t>2. Environment BRDF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Sum Approximation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342491"/>
            <a:ext cx="66484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Light coming directly from light sources</a:t>
            </a:r>
          </a:p>
          <a:p>
            <a:endParaRPr lang="en-US" dirty="0"/>
          </a:p>
          <a:p>
            <a:r>
              <a:rPr lang="en-US" b="1" dirty="0" smtClean="0"/>
              <a:t>Diffuse</a:t>
            </a:r>
          </a:p>
          <a:p>
            <a:pPr lvl="1"/>
            <a:r>
              <a:rPr lang="en-US" dirty="0" smtClean="0"/>
              <a:t>Light that hits surface and reflects in all directions</a:t>
            </a:r>
          </a:p>
          <a:p>
            <a:pPr lvl="1"/>
            <a:r>
              <a:rPr lang="en-US" dirty="0" smtClean="0"/>
              <a:t>A “diffusion” of light</a:t>
            </a:r>
          </a:p>
          <a:p>
            <a:pPr lvl="1"/>
            <a:endParaRPr lang="en-US" dirty="0"/>
          </a:p>
          <a:p>
            <a:r>
              <a:rPr lang="en-US" b="1" dirty="0" smtClean="0"/>
              <a:t>Specular</a:t>
            </a:r>
          </a:p>
          <a:p>
            <a:pPr lvl="1"/>
            <a:r>
              <a:rPr lang="en-US" dirty="0" smtClean="0"/>
              <a:t>Light that hits surface and reflects at the viewer</a:t>
            </a:r>
          </a:p>
          <a:p>
            <a:pPr lvl="1"/>
            <a:r>
              <a:rPr lang="en-US" dirty="0" smtClean="0"/>
              <a:t>The “reflection” of the light source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school – Direct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3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Pre-calculate the first sum for various roughness values</a:t>
            </a:r>
            <a:endParaRPr lang="en-US" dirty="0"/>
          </a:p>
          <a:p>
            <a:pPr lvl="1"/>
            <a:r>
              <a:rPr lang="en-US" dirty="0" smtClean="0"/>
              <a:t>Store each result in a different </a:t>
            </a:r>
            <a:r>
              <a:rPr lang="en-US" dirty="0" err="1" smtClean="0"/>
              <a:t>mip</a:t>
            </a:r>
            <a:r>
              <a:rPr lang="en-US" dirty="0" smtClean="0"/>
              <a:t> level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When sampling: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the most appropriate 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mip</a:t>
            </a:r>
            <a:r>
              <a:rPr lang="en-US" dirty="0" smtClean="0"/>
              <a:t> level for desired </a:t>
            </a:r>
            <a:br>
              <a:rPr lang="en-US" dirty="0" smtClean="0"/>
            </a:br>
            <a:r>
              <a:rPr lang="en-US" dirty="0" smtClean="0"/>
              <a:t> blurriness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Sum: Environment Map</a:t>
            </a:r>
            <a:endParaRPr lang="en-US" dirty="0"/>
          </a:p>
        </p:txBody>
      </p:sp>
      <p:pic>
        <p:nvPicPr>
          <p:cNvPr id="8194" name="Picture 2" descr="http://jmonkeyengine.org/wp-content/uploads/2015/01/PrefilteredEnv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11" y="3086914"/>
            <a:ext cx="3363449" cy="33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5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2D look-up texture</a:t>
            </a:r>
            <a:endParaRPr lang="en-US" dirty="0"/>
          </a:p>
          <a:p>
            <a:pPr lvl="1"/>
            <a:r>
              <a:rPr lang="en-US" dirty="0" smtClean="0"/>
              <a:t>Based on different roughness values</a:t>
            </a:r>
          </a:p>
          <a:p>
            <a:pPr lvl="1"/>
            <a:r>
              <a:rPr lang="en-US" dirty="0" smtClean="0"/>
              <a:t>Actual values stored are a scale &amp; bias to </a:t>
            </a:r>
            <a:r>
              <a:rPr lang="en-US" dirty="0"/>
              <a:t>F</a:t>
            </a:r>
            <a:r>
              <a:rPr lang="en-US" dirty="0" smtClean="0"/>
              <a:t>resnel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Sum: Environment BRDF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2" y="2954942"/>
            <a:ext cx="3599605" cy="2590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0192" y="5642425"/>
            <a:ext cx="202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OpenGL</a:t>
            </a:r>
          </a:p>
          <a:p>
            <a:pPr algn="ctr"/>
            <a:r>
              <a:rPr lang="en-US" sz="1400" dirty="0" err="1" smtClean="0"/>
              <a:t>uv</a:t>
            </a:r>
            <a:r>
              <a:rPr lang="en-US" sz="1400" dirty="0" smtClean="0"/>
              <a:t>(0,0) = bottom left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676495" y="5653371"/>
            <a:ext cx="167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DirectX</a:t>
            </a:r>
            <a:endParaRPr lang="en-US" sz="1400" dirty="0"/>
          </a:p>
          <a:p>
            <a:pPr algn="ctr"/>
            <a:r>
              <a:rPr lang="en-US" sz="1400" dirty="0" err="1"/>
              <a:t>uv</a:t>
            </a:r>
            <a:r>
              <a:rPr lang="en-US" sz="1400" dirty="0"/>
              <a:t>(0,0) = </a:t>
            </a:r>
            <a:r>
              <a:rPr lang="en-US" sz="1400" dirty="0" smtClean="0"/>
              <a:t>top left</a:t>
            </a:r>
            <a:endParaRPr lang="en-US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13621" y="2956451"/>
            <a:ext cx="3599605" cy="2625277"/>
            <a:chOff x="4713621" y="2956451"/>
            <a:chExt cx="3599605" cy="26252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12416"/>
            <a:stretch/>
          </p:blipFill>
          <p:spPr>
            <a:xfrm>
              <a:off x="4713621" y="3312819"/>
              <a:ext cx="3599605" cy="22689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7104" t="3766" r="4042" b="14106"/>
            <a:stretch/>
          </p:blipFill>
          <p:spPr>
            <a:xfrm flipV="1">
              <a:off x="6047715" y="3414145"/>
              <a:ext cx="2118511" cy="21313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t="86244"/>
            <a:stretch/>
          </p:blipFill>
          <p:spPr>
            <a:xfrm>
              <a:off x="4713621" y="2956451"/>
              <a:ext cx="3599605" cy="356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131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have your lighting terms</a:t>
            </a:r>
          </a:p>
          <a:p>
            <a:pPr lvl="1"/>
            <a:r>
              <a:rPr lang="en-US" dirty="0" smtClean="0"/>
              <a:t>Direct Diffuse</a:t>
            </a:r>
          </a:p>
          <a:p>
            <a:pPr lvl="1"/>
            <a:r>
              <a:rPr lang="en-US" dirty="0" smtClean="0"/>
              <a:t>Direct Reflection</a:t>
            </a:r>
          </a:p>
          <a:p>
            <a:pPr lvl="1"/>
            <a:r>
              <a:rPr lang="en-US" dirty="0" smtClean="0"/>
              <a:t>Indirect Diffuse</a:t>
            </a:r>
          </a:p>
          <a:p>
            <a:pPr lvl="1"/>
            <a:r>
              <a:rPr lang="en-US" dirty="0" smtClean="0"/>
              <a:t>Indirect Reflection</a:t>
            </a:r>
          </a:p>
          <a:p>
            <a:pPr lvl="1"/>
            <a:endParaRPr lang="en-US" dirty="0"/>
          </a:p>
          <a:p>
            <a:r>
              <a:rPr lang="en-US" dirty="0" smtClean="0"/>
              <a:t>They must be combined</a:t>
            </a:r>
          </a:p>
          <a:p>
            <a:pPr lvl="1"/>
            <a:r>
              <a:rPr lang="en-US" dirty="0" smtClean="0"/>
              <a:t>In such a way that extra energy is not created</a:t>
            </a:r>
          </a:p>
          <a:p>
            <a:pPr lvl="1"/>
            <a:r>
              <a:rPr lang="en-US" dirty="0" smtClean="0"/>
              <a:t>Article on </a:t>
            </a:r>
            <a:r>
              <a:rPr lang="en-US" dirty="0" smtClean="0">
                <a:hlinkClick r:id="rId2"/>
              </a:rPr>
              <a:t>Energy Conservation in Games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92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LearnOpenGL.com has a great overview of the theory and code of PBR: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://learnopengl.com/#!</a:t>
            </a:r>
            <a:r>
              <a:rPr lang="en-US" dirty="0" smtClean="0">
                <a:hlinkClick r:id="rId2"/>
              </a:rPr>
              <a:t>PBR/Theory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://learnopengl.com/#!</a:t>
            </a:r>
            <a:r>
              <a:rPr lang="en-US" dirty="0" smtClean="0">
                <a:hlinkClick r:id="rId3"/>
              </a:rPr>
              <a:t>PBR/Lighting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IBL: How to make required </a:t>
            </a:r>
            <a:r>
              <a:rPr lang="en-US" dirty="0" err="1" smtClean="0"/>
              <a:t>env</a:t>
            </a:r>
            <a:r>
              <a:rPr lang="en-US" dirty="0" smtClean="0"/>
              <a:t>. assets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://learnopengl.com/#!</a:t>
            </a:r>
            <a:r>
              <a:rPr lang="en-US" dirty="0" smtClean="0">
                <a:hlinkClick r:id="rId4"/>
              </a:rPr>
              <a:t>PBR/IBL/Diffuse-irradiance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https://learnopengl.com/#!</a:t>
            </a:r>
            <a:r>
              <a:rPr lang="en-US" dirty="0" smtClean="0">
                <a:hlinkClick r:id="rId5"/>
              </a:rPr>
              <a:t>PBR/IBL/Specular-IBL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Also refer to the demo on MyCourses!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some code?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25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SIGGRAPH 2013 course </a:t>
            </a:r>
            <a:r>
              <a:rPr lang="en-US" dirty="0" smtClean="0"/>
              <a:t>on PBS</a:t>
            </a:r>
          </a:p>
          <a:p>
            <a:endParaRPr lang="en-US" dirty="0" smtClean="0"/>
          </a:p>
          <a:p>
            <a:r>
              <a:rPr lang="en-US" dirty="0" smtClean="0"/>
              <a:t>PBR </a:t>
            </a:r>
            <a:r>
              <a:rPr lang="en-US" dirty="0" smtClean="0">
                <a:hlinkClick r:id="rId3"/>
              </a:rPr>
              <a:t>Theory </a:t>
            </a:r>
            <a:r>
              <a:rPr lang="en-US" dirty="0" smtClean="0"/>
              <a:t>and </a:t>
            </a:r>
            <a:r>
              <a:rPr lang="en-US" dirty="0" smtClean="0">
                <a:hlinkClick r:id="rId4"/>
              </a:rPr>
              <a:t>Practice </a:t>
            </a:r>
            <a:r>
              <a:rPr lang="en-US" dirty="0" smtClean="0"/>
              <a:t>from Marmoset</a:t>
            </a:r>
          </a:p>
          <a:p>
            <a:pPr lvl="1"/>
            <a:r>
              <a:rPr lang="en-US" dirty="0" smtClean="0"/>
              <a:t>Focused on artists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hlinkClick r:id="rId2"/>
              </a:rPr>
              <a:t>Slides </a:t>
            </a:r>
            <a:r>
              <a:rPr lang="en-US" dirty="0" smtClean="0"/>
              <a:t>and </a:t>
            </a:r>
            <a:r>
              <a:rPr lang="en-US" dirty="0" smtClean="0">
                <a:hlinkClick r:id="rId5"/>
              </a:rPr>
              <a:t>Paper </a:t>
            </a:r>
            <a:r>
              <a:rPr lang="en-US" dirty="0" smtClean="0"/>
              <a:t>about </a:t>
            </a:r>
            <a:r>
              <a:rPr lang="en-US" dirty="0" err="1" smtClean="0"/>
              <a:t>Unreal’s</a:t>
            </a:r>
            <a:r>
              <a:rPr lang="en-US" dirty="0" smtClean="0"/>
              <a:t> PBS system</a:t>
            </a:r>
          </a:p>
          <a:p>
            <a:endParaRPr lang="en-US" dirty="0"/>
          </a:p>
          <a:p>
            <a:r>
              <a:rPr lang="en-US" dirty="0" smtClean="0"/>
              <a:t>Articles from a dev </a:t>
            </a:r>
            <a:r>
              <a:rPr lang="en-US" smtClean="0"/>
              <a:t>at DICE about </a:t>
            </a:r>
            <a:r>
              <a:rPr lang="en-US" dirty="0" smtClean="0">
                <a:hlinkClick r:id="rId6"/>
              </a:rPr>
              <a:t>adopting</a:t>
            </a:r>
            <a:r>
              <a:rPr lang="en-US" dirty="0" smtClean="0"/>
              <a:t> and then </a:t>
            </a:r>
            <a:r>
              <a:rPr lang="en-US" dirty="0" smtClean="0">
                <a:hlinkClick r:id="rId7"/>
              </a:rPr>
              <a:t>feeding</a:t>
            </a:r>
            <a:r>
              <a:rPr lang="en-US" dirty="0" smtClean="0"/>
              <a:t> a PBS system</a:t>
            </a:r>
          </a:p>
          <a:p>
            <a:endParaRPr lang="en-US" dirty="0"/>
          </a:p>
          <a:p>
            <a:r>
              <a:rPr lang="en-US" dirty="0" smtClean="0"/>
              <a:t>3-Parter about PBR in the </a:t>
            </a:r>
            <a:r>
              <a:rPr lang="en-US" dirty="0" err="1" smtClean="0"/>
              <a:t>jMonkeyEngine</a:t>
            </a:r>
            <a:r>
              <a:rPr lang="en-US" dirty="0" smtClean="0"/>
              <a:t>: </a:t>
            </a:r>
            <a:r>
              <a:rPr lang="en-US" dirty="0" smtClean="0">
                <a:hlinkClick r:id="rId8"/>
              </a:rPr>
              <a:t>1</a:t>
            </a:r>
            <a:r>
              <a:rPr lang="en-US" dirty="0" smtClean="0"/>
              <a:t> </a:t>
            </a:r>
            <a:r>
              <a:rPr lang="en-US" dirty="0" smtClean="0">
                <a:hlinkClick r:id="rId9"/>
              </a:rPr>
              <a:t>2</a:t>
            </a:r>
            <a:r>
              <a:rPr lang="en-US" dirty="0" smtClean="0"/>
              <a:t> </a:t>
            </a:r>
            <a:r>
              <a:rPr lang="en-US" dirty="0" smtClean="0">
                <a:hlinkClick r:id="rId10"/>
              </a:rPr>
              <a:t>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useful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Light coming in from the environment</a:t>
            </a:r>
          </a:p>
          <a:p>
            <a:endParaRPr lang="en-US" b="1" dirty="0"/>
          </a:p>
          <a:p>
            <a:r>
              <a:rPr lang="en-US" b="1" dirty="0" smtClean="0"/>
              <a:t>Ambient</a:t>
            </a:r>
            <a:endParaRPr lang="en-US" b="1" dirty="0"/>
          </a:p>
          <a:p>
            <a:pPr lvl="1"/>
            <a:r>
              <a:rPr lang="en-US" dirty="0" smtClean="0"/>
              <a:t>Omnipresent, omnidirectional light</a:t>
            </a:r>
          </a:p>
          <a:p>
            <a:pPr lvl="1"/>
            <a:r>
              <a:rPr lang="en-US" dirty="0" smtClean="0"/>
              <a:t>Fakes </a:t>
            </a:r>
            <a:r>
              <a:rPr lang="en-US" dirty="0"/>
              <a:t>light “bouncing around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poor man’s </a:t>
            </a:r>
            <a:r>
              <a:rPr lang="en-US" i="1" dirty="0" smtClean="0"/>
              <a:t>global illumination</a:t>
            </a:r>
            <a:endParaRPr lang="en-US" i="1" dirty="0"/>
          </a:p>
          <a:p>
            <a:endParaRPr lang="en-US" dirty="0" smtClean="0"/>
          </a:p>
          <a:p>
            <a:r>
              <a:rPr lang="en-US" b="1" dirty="0" smtClean="0"/>
              <a:t>Reflections</a:t>
            </a:r>
          </a:p>
          <a:p>
            <a:pPr lvl="1"/>
            <a:r>
              <a:rPr lang="en-US" dirty="0" smtClean="0"/>
              <a:t>A mirror-like reflection of the world around us</a:t>
            </a:r>
          </a:p>
          <a:p>
            <a:pPr lvl="1"/>
            <a:r>
              <a:rPr lang="en-US" dirty="0" smtClean="0"/>
              <a:t>Shiny objects usually reflect the world too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Old school – Indirect </a:t>
            </a:r>
            <a:r>
              <a:rPr lang="en-US" dirty="0"/>
              <a:t>l</a:t>
            </a:r>
            <a:r>
              <a:rPr lang="en-US" dirty="0" smtClean="0"/>
              <a:t>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tabLst>
                    <a:tab pos="2058988" algn="l"/>
                  </a:tabLst>
                </a:pPr>
                <a:r>
                  <a:rPr lang="en-US" b="1" dirty="0" smtClean="0"/>
                  <a:t>Ambient</a:t>
                </a:r>
                <a:r>
                  <a:rPr lang="en-US" dirty="0" smtClean="0"/>
                  <a:t>: 	</a:t>
                </a:r>
                <a:r>
                  <a:rPr lang="en-US" sz="2400" dirty="0" smtClean="0"/>
                  <a:t>Color (usually dim) added to all surfaces</a:t>
                </a:r>
                <a:endParaRPr lang="en-US" dirty="0"/>
              </a:p>
              <a:p>
                <a:pPr>
                  <a:tabLst>
                    <a:tab pos="2058988" algn="l"/>
                  </a:tabLst>
                </a:pPr>
                <a:r>
                  <a:rPr lang="en-US" b="1" dirty="0" smtClean="0"/>
                  <a:t>Diffuse</a:t>
                </a:r>
                <a:r>
                  <a:rPr lang="en-US" dirty="0" smtClean="0"/>
                  <a:t>: 	</a:t>
                </a:r>
                <a:r>
                  <a:rPr lang="en-US" sz="2400" dirty="0" smtClean="0"/>
                  <a:t>Lambert (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</a:t>
                </a:r>
                <a:r>
                  <a:rPr lang="en-US" sz="2400" dirty="0" smtClean="0"/>
                  <a:t>) – Tints surface color</a:t>
                </a:r>
                <a:endParaRPr lang="en-US" sz="2400" dirty="0"/>
              </a:p>
              <a:p>
                <a:pPr>
                  <a:tabLst>
                    <a:tab pos="2058988" algn="l"/>
                  </a:tabLst>
                </a:pPr>
                <a:r>
                  <a:rPr lang="en-US" b="1" dirty="0" smtClean="0"/>
                  <a:t>Specular</a:t>
                </a:r>
                <a:r>
                  <a:rPr lang="en-US" dirty="0" smtClean="0"/>
                  <a:t>: 	</a:t>
                </a:r>
                <a:r>
                  <a:rPr lang="en-US" sz="2400" dirty="0" err="1" smtClean="0"/>
                  <a:t>Phong</a:t>
                </a:r>
                <a:r>
                  <a:rPr lang="en-US" sz="2400" dirty="0" smtClean="0"/>
                  <a:t> or </a:t>
                </a:r>
                <a:r>
                  <a:rPr lang="en-US" sz="2400" dirty="0" err="1" smtClean="0"/>
                  <a:t>Blinn-Phong</a:t>
                </a:r>
                <a:r>
                  <a:rPr lang="en-US" sz="2400" dirty="0" smtClean="0"/>
                  <a:t> – Add to diffuse</a:t>
                </a:r>
              </a:p>
              <a:p>
                <a:pPr>
                  <a:tabLst>
                    <a:tab pos="2058988" algn="l"/>
                  </a:tabLst>
                </a:pPr>
                <a:endParaRPr lang="en-US" sz="2400" dirty="0"/>
              </a:p>
              <a:p>
                <a:pPr>
                  <a:tabLst>
                    <a:tab pos="2058988" algn="l"/>
                  </a:tabLst>
                </a:pPr>
                <a:endParaRPr lang="en-US" sz="2400" dirty="0" smtClean="0"/>
              </a:p>
              <a:p>
                <a:pPr>
                  <a:tabLst>
                    <a:tab pos="2058988" algn="l"/>
                  </a:tabLst>
                </a:pPr>
                <a:endParaRPr lang="en-US" sz="2400" dirty="0"/>
              </a:p>
              <a:p>
                <a:pPr>
                  <a:tabLst>
                    <a:tab pos="2058988" algn="l"/>
                  </a:tabLst>
                </a:pPr>
                <a:endParaRPr lang="en-US" sz="2400" dirty="0" smtClean="0"/>
              </a:p>
              <a:p>
                <a:pPr>
                  <a:tabLst>
                    <a:tab pos="2058988" algn="l"/>
                  </a:tabLst>
                </a:pPr>
                <a:endParaRPr lang="en-US" sz="2400" dirty="0"/>
              </a:p>
              <a:p>
                <a:pPr>
                  <a:tabLst>
                    <a:tab pos="2058988" algn="l"/>
                  </a:tabLst>
                </a:pPr>
                <a:endParaRPr lang="en-US" sz="2400" dirty="0" smtClean="0"/>
              </a:p>
              <a:p>
                <a:pPr>
                  <a:tabLst>
                    <a:tab pos="2058988" algn="l"/>
                  </a:tabLst>
                </a:pPr>
                <a:r>
                  <a:rPr lang="en-US" sz="2400" b="1" dirty="0"/>
                  <a:t>Reflection</a:t>
                </a:r>
                <a:r>
                  <a:rPr lang="en-US" sz="2400" dirty="0"/>
                  <a:t>: Environment </a:t>
                </a:r>
                <a:r>
                  <a:rPr lang="en-US" sz="2400" dirty="0" smtClean="0"/>
                  <a:t>mapping (</a:t>
                </a:r>
                <a:r>
                  <a:rPr lang="en-US" sz="2400" dirty="0" err="1" smtClean="0"/>
                  <a:t>cubemaps</a:t>
                </a:r>
                <a:r>
                  <a:rPr lang="en-US" sz="2400" dirty="0" smtClean="0"/>
                  <a:t>)</a:t>
                </a:r>
                <a:endParaRPr lang="en-US" sz="2400" dirty="0"/>
              </a:p>
              <a:p>
                <a:pPr>
                  <a:tabLst>
                    <a:tab pos="2058988" algn="l"/>
                  </a:tabLst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348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school – Light equations</a:t>
            </a:r>
            <a:endParaRPr lang="en-US" dirty="0"/>
          </a:p>
        </p:txBody>
      </p:sp>
      <p:pic>
        <p:nvPicPr>
          <p:cNvPr id="1026" name="Picture 2" descr="http://www.tomdalling.com/images/posts/modern-opengl-07/800px-Phong_components_version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19469"/>
            <a:ext cx="762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0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Uses punctual light sources</a:t>
            </a:r>
          </a:p>
          <a:p>
            <a:pPr lvl="1"/>
            <a:r>
              <a:rPr lang="en-US" dirty="0" smtClean="0"/>
              <a:t>“Pertaining to or of the nature of a point”</a:t>
            </a:r>
          </a:p>
          <a:p>
            <a:pPr lvl="1"/>
            <a:r>
              <a:rPr lang="en-US" dirty="0" smtClean="0"/>
              <a:t>No perfect real-world analogs, but the math is fast!</a:t>
            </a:r>
          </a:p>
          <a:p>
            <a:endParaRPr lang="en-US" dirty="0" smtClean="0"/>
          </a:p>
          <a:p>
            <a:r>
              <a:rPr lang="en-US" dirty="0" smtClean="0"/>
              <a:t>Directional Light</a:t>
            </a:r>
          </a:p>
          <a:p>
            <a:pPr lvl="1"/>
            <a:r>
              <a:rPr lang="en-US" dirty="0" smtClean="0"/>
              <a:t>Simulates an infinitely big “wall of light”</a:t>
            </a:r>
          </a:p>
          <a:p>
            <a:pPr lvl="1"/>
            <a:r>
              <a:rPr lang="en-US" dirty="0" smtClean="0"/>
              <a:t>Decent for simulating main light source (often sun)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Point Light – </a:t>
            </a:r>
            <a:r>
              <a:rPr lang="en-US" sz="2400" dirty="0" smtClean="0"/>
              <a:t>Similar to a light bulb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Spot Light – </a:t>
            </a:r>
            <a:r>
              <a:rPr lang="en-US" sz="2400" dirty="0" smtClean="0"/>
              <a:t>Like a flash light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Old school – Light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31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GM_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M_Theme" id="{E44FC966-1717-4C8B-956E-CF66B83390B7}" vid="{DF5667AF-EC58-4272-918D-6A8ACF8306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IGM_Theme</Template>
  <TotalTime>2281</TotalTime>
  <Words>2411</Words>
  <Application>Microsoft Office PowerPoint</Application>
  <PresentationFormat>On-screen Show (4:3)</PresentationFormat>
  <Paragraphs>569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Cambria Math</vt:lpstr>
      <vt:lpstr>Consolas</vt:lpstr>
      <vt:lpstr>Lucida Sans Unicode</vt:lpstr>
      <vt:lpstr>Verdana</vt:lpstr>
      <vt:lpstr>Wingdings 2</vt:lpstr>
      <vt:lpstr>Wingdings 3</vt:lpstr>
      <vt:lpstr>IGM_Theme</vt:lpstr>
      <vt:lpstr>Physically-Based Rendering</vt:lpstr>
      <vt:lpstr>Physically Based Rendering (PBR)</vt:lpstr>
      <vt:lpstr>PBR goals</vt:lpstr>
      <vt:lpstr>What PBR is (and isn’t)</vt:lpstr>
      <vt:lpstr>Taking a step back</vt:lpstr>
      <vt:lpstr>Old school – Direct light</vt:lpstr>
      <vt:lpstr>Old school – Indirect light</vt:lpstr>
      <vt:lpstr>Old school – Light equations</vt:lpstr>
      <vt:lpstr>Old school – Light sources</vt:lpstr>
      <vt:lpstr>Old school – Surface materials</vt:lpstr>
      <vt:lpstr>Old school issues - Energy</vt:lpstr>
      <vt:lpstr>Old school issues – Asset creation</vt:lpstr>
      <vt:lpstr>PBR to the rescue!</vt:lpstr>
      <vt:lpstr>What makes up PBR?</vt:lpstr>
      <vt:lpstr>Diffusion &amp; reflection</vt:lpstr>
      <vt:lpstr>BRDF</vt:lpstr>
      <vt:lpstr>Diffuse BRDF - Lambert</vt:lpstr>
      <vt:lpstr>Specular BRDF - Microfacets</vt:lpstr>
      <vt:lpstr>Side Note: Everything is Shiny</vt:lpstr>
      <vt:lpstr>Everything is Shiny – More Stuff</vt:lpstr>
      <vt:lpstr>Microfacet theory</vt:lpstr>
      <vt:lpstr>Microfacet examples</vt:lpstr>
      <vt:lpstr>Dealing with reflectivity</vt:lpstr>
      <vt:lpstr>Metalness, huh?</vt:lpstr>
      <vt:lpstr>Determining metalness</vt:lpstr>
      <vt:lpstr>Microfacet BRDF: Cook-Torrance</vt:lpstr>
      <vt:lpstr>Microfacet BRDF: Cook-Torrance</vt:lpstr>
      <vt:lpstr>Common Cook-Torrance Functions</vt:lpstr>
      <vt:lpstr>Specular Distribution: D(h)</vt:lpstr>
      <vt:lpstr>Specular Distribution - Results</vt:lpstr>
      <vt:lpstr>Specular Distribution - Code</vt:lpstr>
      <vt:lpstr>Fresnel: F(v,h) </vt:lpstr>
      <vt:lpstr>Fresnel example</vt:lpstr>
      <vt:lpstr>Fresnel example in pictures</vt:lpstr>
      <vt:lpstr>Fresnel and F0</vt:lpstr>
      <vt:lpstr>F0 charts</vt:lpstr>
      <vt:lpstr>Fresnel - Results</vt:lpstr>
      <vt:lpstr>Fresnel - Code</vt:lpstr>
      <vt:lpstr>Geometric Shadowing – G(l,v,h)</vt:lpstr>
      <vt:lpstr>Geometric Shadowing - Results</vt:lpstr>
      <vt:lpstr>Geometric Shadowing - Code</vt:lpstr>
      <vt:lpstr>Microfacet BRDF: All together</vt:lpstr>
      <vt:lpstr>Microfacet – Overall code</vt:lpstr>
      <vt:lpstr>Now what?</vt:lpstr>
      <vt:lpstr>Energy conservation</vt:lpstr>
      <vt:lpstr>Energy conservation example</vt:lpstr>
      <vt:lpstr>Conserving energy - Code</vt:lpstr>
      <vt:lpstr>PBR: Diffuse + Specular (balanced)</vt:lpstr>
      <vt:lpstr>Indirect PBR</vt:lpstr>
      <vt:lpstr>What are we reflecting?</vt:lpstr>
      <vt:lpstr>Indirect reflections</vt:lpstr>
      <vt:lpstr>Image based lighting: Example</vt:lpstr>
      <vt:lpstr>IBL: Lots of light</vt:lpstr>
      <vt:lpstr>Indirect Diffuse: Irradiance map</vt:lpstr>
      <vt:lpstr>Alternatively: Spherical Harmonics</vt:lpstr>
      <vt:lpstr>Indirect Specular: Reflections</vt:lpstr>
      <vt:lpstr>Radiance integral</vt:lpstr>
      <vt:lpstr>Radiance integral estimation</vt:lpstr>
      <vt:lpstr>Split Sum Approximation</vt:lpstr>
      <vt:lpstr>Split Sum: Environment Map</vt:lpstr>
      <vt:lpstr>Split Sum: Environment BRDF</vt:lpstr>
      <vt:lpstr>Energy Conservation</vt:lpstr>
      <vt:lpstr>What about some code?</vt:lpstr>
      <vt:lpstr>Other useful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Shading</dc:title>
  <dc:creator>Chris</dc:creator>
  <cp:lastModifiedBy>Chris Cascioli</cp:lastModifiedBy>
  <cp:revision>326</cp:revision>
  <dcterms:created xsi:type="dcterms:W3CDTF">2015-05-05T17:42:43Z</dcterms:created>
  <dcterms:modified xsi:type="dcterms:W3CDTF">2019-04-25T12:42:44Z</dcterms:modified>
</cp:coreProperties>
</file>